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93" r:id="rId3"/>
    <p:sldId id="294" r:id="rId4"/>
    <p:sldId id="295" r:id="rId5"/>
    <p:sldId id="296" r:id="rId6"/>
    <p:sldId id="297" r:id="rId7"/>
    <p:sldId id="314" r:id="rId8"/>
    <p:sldId id="304" r:id="rId9"/>
    <p:sldId id="298" r:id="rId10"/>
    <p:sldId id="299" r:id="rId11"/>
    <p:sldId id="310" r:id="rId12"/>
    <p:sldId id="305" r:id="rId13"/>
    <p:sldId id="311" r:id="rId14"/>
    <p:sldId id="306" r:id="rId15"/>
    <p:sldId id="307" r:id="rId16"/>
    <p:sldId id="308" r:id="rId17"/>
    <p:sldId id="309" r:id="rId18"/>
    <p:sldId id="313" r:id="rId19"/>
    <p:sldId id="312" r:id="rId20"/>
    <p:sldId id="300" r:id="rId21"/>
    <p:sldId id="301" r:id="rId22"/>
    <p:sldId id="302" r:id="rId23"/>
    <p:sldId id="303" r:id="rId24"/>
    <p:sldId id="315" r:id="rId25"/>
    <p:sldId id="316" r:id="rId26"/>
    <p:sldId id="323" r:id="rId27"/>
    <p:sldId id="317" r:id="rId28"/>
    <p:sldId id="318" r:id="rId29"/>
    <p:sldId id="319" r:id="rId30"/>
    <p:sldId id="322" r:id="rId31"/>
    <p:sldId id="321" r:id="rId32"/>
    <p:sldId id="320" r:id="rId33"/>
    <p:sldId id="324" r:id="rId34"/>
    <p:sldId id="325" r:id="rId35"/>
    <p:sldId id="327" r:id="rId36"/>
    <p:sldId id="326" r:id="rId37"/>
    <p:sldId id="257" r:id="rId38"/>
    <p:sldId id="258" r:id="rId39"/>
    <p:sldId id="259" r:id="rId40"/>
    <p:sldId id="260" r:id="rId41"/>
    <p:sldId id="261" r:id="rId42"/>
    <p:sldId id="262" r:id="rId43"/>
    <p:sldId id="268" r:id="rId44"/>
    <p:sldId id="269" r:id="rId45"/>
    <p:sldId id="263" r:id="rId46"/>
    <p:sldId id="264" r:id="rId47"/>
    <p:sldId id="329" r:id="rId48"/>
    <p:sldId id="330" r:id="rId49"/>
    <p:sldId id="331" r:id="rId50"/>
    <p:sldId id="332" r:id="rId51"/>
    <p:sldId id="333" r:id="rId52"/>
    <p:sldId id="334" r:id="rId53"/>
    <p:sldId id="287" r:id="rId54"/>
    <p:sldId id="270" r:id="rId55"/>
    <p:sldId id="271" r:id="rId56"/>
    <p:sldId id="328" r:id="rId57"/>
    <p:sldId id="265" r:id="rId58"/>
    <p:sldId id="272" r:id="rId59"/>
    <p:sldId id="273" r:id="rId60"/>
    <p:sldId id="274" r:id="rId61"/>
    <p:sldId id="275" r:id="rId62"/>
    <p:sldId id="276" r:id="rId63"/>
    <p:sldId id="277" r:id="rId64"/>
    <p:sldId id="288" r:id="rId65"/>
    <p:sldId id="278" r:id="rId66"/>
    <p:sldId id="279" r:id="rId67"/>
    <p:sldId id="280" r:id="rId68"/>
    <p:sldId id="281" r:id="rId69"/>
    <p:sldId id="282" r:id="rId70"/>
    <p:sldId id="283" r:id="rId71"/>
    <p:sldId id="292" r:id="rId7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0" d="100"/>
          <a:sy n="70" d="100"/>
        </p:scale>
        <p:origin x="660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ltGray">
          <a:xfrm>
            <a:off x="0" y="0"/>
            <a:ext cx="9143999" cy="513543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355848"/>
            <a:ext cx="8077200" cy="1673352"/>
          </a:xfrm>
        </p:spPr>
        <p:txBody>
          <a:bodyPr vert="horz" lIns="91440" tIns="0" rIns="45720" bIns="0" rtlCol="0" anchor="t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1828800"/>
            <a:ext cx="8077200" cy="1499616"/>
          </a:xfrm>
        </p:spPr>
        <p:txBody>
          <a:bodyPr lIns="118872" tIns="0" rIns="45720" bIns="0" anchor="b"/>
          <a:lstStyle>
            <a:lvl1pPr marL="0" indent="0" algn="l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A3276C-6586-4249-83E2-8C41BDB317BA}" type="datetimeFigureOut">
              <a:rPr lang="en-US" smtClean="0"/>
              <a:pPr/>
              <a:t>6/20/2024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00062-B604-4C17-8D87-095B3F75C54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 bwMode="invGray">
          <a:xfrm>
            <a:off x="0" y="5128334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A3276C-6586-4249-83E2-8C41BDB317BA}" type="datetimeFigureOut">
              <a:rPr lang="en-US" smtClean="0"/>
              <a:pPr/>
              <a:t>6/20/2024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00062-B604-4C17-8D87-095B3F75C5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invGray">
          <a:xfrm>
            <a:off x="6598920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108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 bwMode="ltGray">
          <a:xfrm>
            <a:off x="6647687" y="0"/>
            <a:ext cx="2514601" cy="685800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274640"/>
            <a:ext cx="190500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304800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A3276C-6586-4249-83E2-8C41BDB317BA}" type="datetimeFigureOut">
              <a:rPr lang="en-US" smtClean="0"/>
              <a:pPr/>
              <a:t>6/20/2024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40597" y="6377459"/>
            <a:ext cx="3836404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00062-B604-4C17-8D87-095B3F75C5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5448"/>
            <a:ext cx="8229600" cy="1252728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A3276C-6586-4249-83E2-8C41BDB317BA}" type="datetimeFigureOut">
              <a:rPr lang="en-US" smtClean="0"/>
              <a:pPr/>
              <a:t>6/20/2024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00062-B604-4C17-8D87-095B3F75C5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ltGray">
          <a:xfrm>
            <a:off x="0" y="1"/>
            <a:ext cx="9144000" cy="260252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 bwMode="invGray">
          <a:xfrm>
            <a:off x="0" y="2602520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9808" y="118872"/>
            <a:ext cx="8013192" cy="1636776"/>
          </a:xfrm>
        </p:spPr>
        <p:txBody>
          <a:bodyPr vert="horz" lIns="91440" tIns="0" rIns="91440" bIns="0" rtlCol="0" anchor="b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 cap="none" baseline="0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0664" y="1828800"/>
            <a:ext cx="8022336" cy="685800"/>
          </a:xfrm>
        </p:spPr>
        <p:txBody>
          <a:bodyPr lIns="146304" tIns="0" rIns="45720" bIns="0" anchor="t"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A3276C-6586-4249-83E2-8C41BDB317BA}" type="datetimeFigureOut">
              <a:rPr lang="en-US" smtClean="0"/>
              <a:pPr/>
              <a:t>6/20/2024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00062-B604-4C17-8D87-095B3F75C5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73936"/>
            <a:ext cx="4038600" cy="4623816"/>
          </a:xfrm>
        </p:spPr>
        <p:txBody>
          <a:bodyPr lIns="91440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73936"/>
            <a:ext cx="4038600" cy="462381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A3276C-6586-4249-83E2-8C41BDB317BA}" type="datetimeFigureOut">
              <a:rPr lang="en-US" smtClean="0"/>
              <a:pPr/>
              <a:t>6/20/2024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00062-B604-4C17-8D87-095B3F75C5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98987"/>
            <a:ext cx="4040188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49512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698987"/>
            <a:ext cx="4041775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449512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A3276C-6586-4249-83E2-8C41BDB317BA}" type="datetimeFigureOut">
              <a:rPr lang="en-US" smtClean="0"/>
              <a:pPr/>
              <a:t>6/20/2024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00062-B604-4C17-8D87-095B3F75C5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A3276C-6586-4249-83E2-8C41BDB317BA}" type="datetimeFigureOut">
              <a:rPr lang="en-US" smtClean="0"/>
              <a:pPr/>
              <a:t>6/20/2024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00062-B604-4C17-8D87-095B3F75C5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A3276C-6586-4249-83E2-8C41BDB317BA}" type="datetimeFigureOut">
              <a:rPr lang="en-US" smtClean="0"/>
              <a:pPr/>
              <a:t>6/20/2024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00062-B604-4C17-8D87-095B3F75C5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838" y="152400"/>
            <a:ext cx="2523744" cy="978408"/>
          </a:xfrm>
        </p:spPr>
        <p:txBody>
          <a:bodyPr vert="horz" lIns="73152" rIns="45720" bIns="0" rtlCol="0" anchor="b">
            <a:normAutofit/>
            <a:sp3d prstMaterial="matte"/>
          </a:bodyPr>
          <a:lstStyle>
            <a:lvl1pPr algn="l">
              <a:defRPr sz="2000" b="0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19377" y="1743133"/>
            <a:ext cx="5920641" cy="455888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838" y="1730018"/>
            <a:ext cx="246888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A3276C-6586-4249-83E2-8C41BDB317BA}" type="datetimeFigureOut">
              <a:rPr lang="en-US" smtClean="0"/>
              <a:pPr/>
              <a:t>6/20/2024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00062-B604-4C17-8D87-095B3F75C54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Rectangle 11"/>
          <p:cNvSpPr/>
          <p:nvPr/>
        </p:nvSpPr>
        <p:spPr bwMode="invGray">
          <a:xfrm>
            <a:off x="2855737" y="0"/>
            <a:ext cx="4572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 bwMode="invGray">
          <a:xfrm>
            <a:off x="2855737" y="0"/>
            <a:ext cx="4572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92" y="155448"/>
            <a:ext cx="2525150" cy="978408"/>
          </a:xfrm>
        </p:spPr>
        <p:txBody>
          <a:bodyPr lIns="73152" bIns="0" anchor="b">
            <a:sp3d prstMaterial="matte"/>
          </a:bodyPr>
          <a:lstStyle>
            <a:lvl1pPr algn="l">
              <a:defRPr sz="2000" b="0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903805" y="1484808"/>
            <a:ext cx="6247397" cy="5373192"/>
          </a:xfrm>
          <a:solidFill>
            <a:schemeClr val="bg2">
              <a:shade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  <a:extLst/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4592" y="1728216"/>
            <a:ext cx="246888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64592" y="1170432"/>
            <a:ext cx="2523744" cy="201168"/>
          </a:xfrm>
        </p:spPr>
        <p:txBody>
          <a:bodyPr/>
          <a:lstStyle/>
          <a:p>
            <a:fld id="{EBA3276C-6586-4249-83E2-8C41BDB317BA}" type="datetimeFigureOut">
              <a:rPr lang="en-US" smtClean="0"/>
              <a:pPr/>
              <a:t>6/20/2024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855737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 bwMode="invGray">
          <a:xfrm>
            <a:off x="2855737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35808" y="1170432"/>
            <a:ext cx="5193792" cy="201168"/>
          </a:xfrm>
        </p:spPr>
        <p:txBody>
          <a:bodyPr/>
          <a:lstStyle>
            <a:lvl1pPr>
              <a:defRPr>
                <a:solidFill>
                  <a:schemeClr val="bg1">
                    <a:shade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339328" y="1170432"/>
            <a:ext cx="733864" cy="201168"/>
          </a:xfrm>
        </p:spPr>
        <p:txBody>
          <a:bodyPr/>
          <a:lstStyle/>
          <a:p>
            <a:fld id="{24100062-B604-4C17-8D87-095B3F75C5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invGray">
          <a:xfrm>
            <a:off x="0" y="1435895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Rectangle 6"/>
          <p:cNvSpPr/>
          <p:nvPr/>
        </p:nvSpPr>
        <p:spPr bwMode="ltGray">
          <a:xfrm>
            <a:off x="0" y="0"/>
            <a:ext cx="9143999" cy="1433733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251062"/>
          </a:xfrm>
          <a:prstGeom prst="rect">
            <a:avLst/>
          </a:prstGeom>
        </p:spPr>
        <p:txBody>
          <a:bodyPr vert="horz" lIns="91440" rIns="45720" rtlCol="0" anchor="ctr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75191"/>
            <a:ext cx="8229600" cy="4625609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476999"/>
            <a:ext cx="2133600" cy="274320"/>
          </a:xfrm>
          <a:prstGeom prst="rect">
            <a:avLst/>
          </a:prstGeom>
        </p:spPr>
        <p:txBody>
          <a:bodyPr vert="horz" lIns="109728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fld id="{EBA3276C-6586-4249-83E2-8C41BDB317BA}" type="datetimeFigureOut">
              <a:rPr lang="en-US" smtClean="0"/>
              <a:pPr/>
              <a:t>6/20/2024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40596" y="6476999"/>
            <a:ext cx="5507719" cy="274320"/>
          </a:xfrm>
          <a:prstGeom prst="rect">
            <a:avLst/>
          </a:prstGeom>
        </p:spPr>
        <p:txBody>
          <a:bodyPr vert="horz" lIns="45720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04396" y="6476999"/>
            <a:ext cx="733864" cy="274320"/>
          </a:xfrm>
          <a:prstGeom prst="rect">
            <a:avLst/>
          </a:prstGeom>
        </p:spPr>
        <p:txBody>
          <a:bodyPr vert="horz" bIns="0" rtlCol="0" anchor="b"/>
          <a:lstStyle>
            <a:lvl1pPr algn="r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fld id="{24100062-B604-4C17-8D87-095B3F75C54C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rtl="0" eaLnBrk="1" latinLnBrk="0" hangingPunct="1">
        <a:spcBef>
          <a:spcPct val="0"/>
        </a:spcBef>
        <a:buNone/>
        <a:defRPr kumimoji="0" sz="4500" b="1" kern="1200">
          <a:solidFill>
            <a:schemeClr val="accent1">
              <a:satMod val="150000"/>
            </a:schemeClr>
          </a:solidFill>
          <a:effectLst/>
          <a:latin typeface="+mj-lt"/>
          <a:ea typeface="+mj-ea"/>
          <a:cs typeface="+mj-cs"/>
        </a:defRPr>
      </a:lvl1pPr>
      <a:extLst/>
    </p:titleStyle>
    <p:bodyStyle>
      <a:lvl1pPr marL="438912" indent="-320040" algn="l" rtl="0" eaLnBrk="1" latinLnBrk="0" hangingPunct="1">
        <a:spcBef>
          <a:spcPts val="0"/>
        </a:spcBef>
        <a:buClr>
          <a:schemeClr val="accent1"/>
        </a:buClr>
        <a:buSzPct val="80000"/>
        <a:buFont typeface="Wingdings 2"/>
        <a:buChar char="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31520" indent="-274320" algn="l" rtl="0" eaLnBrk="1" latinLnBrk="0" hangingPunct="1">
        <a:spcBef>
          <a:spcPct val="20000"/>
        </a:spcBef>
        <a:buClr>
          <a:schemeClr val="accent2"/>
        </a:buClr>
        <a:buSzPct val="90000"/>
        <a:buFont typeface="Wingdings"/>
        <a:buChar char="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96696" indent="-228600" algn="l" rtl="0" eaLnBrk="1" latinLnBrk="0" hangingPunct="1">
        <a:spcBef>
          <a:spcPct val="20000"/>
        </a:spcBef>
        <a:buClr>
          <a:schemeClr val="accent3"/>
        </a:buClr>
        <a:buFont typeface="Arial"/>
        <a:buChar char="▪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16152" indent="-182880" algn="l" rtl="0" eaLnBrk="1" latinLnBrk="0" hangingPunct="1">
        <a:spcBef>
          <a:spcPct val="20000"/>
        </a:spcBef>
        <a:buClr>
          <a:schemeClr val="accent4"/>
        </a:buClr>
        <a:buFont typeface="Arial"/>
        <a:buChar char="▪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26464" indent="-182880" algn="l" rtl="0" eaLnBrk="1" latinLnBrk="0" hangingPunct="1">
        <a:spcBef>
          <a:spcPct val="20000"/>
        </a:spcBef>
        <a:buClr>
          <a:schemeClr val="accent5"/>
        </a:buClr>
        <a:buFont typeface="Wingdings 3"/>
        <a:buChar char=""/>
        <a:defRPr kumimoji="0" lang="en-US" sz="2000" kern="1200" smtClean="0">
          <a:solidFill>
            <a:schemeClr val="tx1"/>
          </a:solidFill>
          <a:latin typeface="+mn-lt"/>
          <a:ea typeface="+mn-ea"/>
          <a:cs typeface="+mn-cs"/>
        </a:defRPr>
      </a:lvl5pPr>
      <a:lvl6pPr marL="1627632" indent="-182880" algn="l" rtl="0" eaLnBrk="1" latinLnBrk="0" hangingPunct="1">
        <a:spcBef>
          <a:spcPct val="20000"/>
        </a:spcBef>
        <a:buClr>
          <a:schemeClr val="accent6"/>
        </a:buClr>
        <a:buSzPct val="100000"/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ct val="20000"/>
        </a:spcBef>
        <a:buClr>
          <a:schemeClr val="accent1"/>
        </a:buClr>
        <a:buSzPct val="100000"/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ct val="20000"/>
        </a:spcBef>
        <a:buClr>
          <a:schemeClr val="accent2"/>
        </a:buClr>
        <a:buFont typeface="Wingdings 2" pitchFamily="18" charset="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231136" indent="-182880" algn="l" rtl="0" eaLnBrk="1" latinLnBrk="0" hangingPunct="1">
        <a:spcBef>
          <a:spcPct val="20000"/>
        </a:spcBef>
        <a:buClr>
          <a:schemeClr val="accent3"/>
        </a:buClr>
        <a:buFont typeface="Wingdings 2" pitchFamily="18" charset="2"/>
        <a:buChar char="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Cryptography</a:t>
            </a:r>
            <a:br>
              <a:rPr lang="en-US" dirty="0"/>
            </a:br>
            <a:r>
              <a:rPr lang="en-US" dirty="0"/>
              <a:t>Unit 3 ‘Asymmetric Cipher’</a:t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800" b="1" dirty="0"/>
              <a:t>Prepared by: </a:t>
            </a:r>
            <a:r>
              <a:rPr lang="en-US" sz="2800" b="1" dirty="0" err="1"/>
              <a:t>Abhishek</a:t>
            </a:r>
            <a:r>
              <a:rPr lang="en-US" sz="2800" b="1" dirty="0"/>
              <a:t> </a:t>
            </a:r>
            <a:r>
              <a:rPr lang="en-US" sz="2800" b="1" dirty="0" err="1"/>
              <a:t>Dewan</a:t>
            </a:r>
            <a:endParaRPr lang="en-US" sz="2800" b="1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1"/>
            <a:ext cx="8229600" cy="5105400"/>
          </a:xfrm>
        </p:spPr>
        <p:txBody>
          <a:bodyPr/>
          <a:lstStyle/>
          <a:p>
            <a:r>
              <a:rPr lang="da-DK" b="1" dirty="0">
                <a:latin typeface="Times New Roman" pitchFamily="18" charset="0"/>
                <a:cs typeface="Times New Roman" pitchFamily="18" charset="0"/>
              </a:rPr>
              <a:t>Simple Example:</a:t>
            </a:r>
          </a:p>
          <a:p>
            <a:pPr>
              <a:buNone/>
            </a:pPr>
            <a:r>
              <a:rPr lang="da-DK" dirty="0">
                <a:latin typeface="Times New Roman" pitchFamily="18" charset="0"/>
                <a:cs typeface="Times New Roman" pitchFamily="18" charset="0"/>
              </a:rPr>
              <a:t>For a = 2, p =7</a:t>
            </a:r>
          </a:p>
          <a:p>
            <a:pPr>
              <a:buNone/>
            </a:pPr>
            <a:endParaRPr lang="da-DK" dirty="0"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r>
              <a:rPr lang="da-DK" dirty="0">
                <a:latin typeface="Times New Roman" pitchFamily="18" charset="0"/>
                <a:cs typeface="Times New Roman" pitchFamily="18" charset="0"/>
              </a:rPr>
              <a:t>Calculating,</a:t>
            </a:r>
          </a:p>
          <a:p>
            <a:pPr>
              <a:buNone/>
            </a:pPr>
            <a:r>
              <a:rPr lang="en-US" dirty="0">
                <a:solidFill>
                  <a:srgbClr val="FF0000"/>
                </a:solidFill>
              </a:rPr>
              <a:t>a</a:t>
            </a:r>
            <a:r>
              <a:rPr lang="en-US" baseline="30000" dirty="0">
                <a:solidFill>
                  <a:srgbClr val="FF0000"/>
                </a:solidFill>
              </a:rPr>
              <a:t>p-1</a:t>
            </a:r>
            <a:r>
              <a:rPr lang="en-US" dirty="0">
                <a:solidFill>
                  <a:srgbClr val="FF0000"/>
                </a:solidFill>
              </a:rPr>
              <a:t>=1 (mod p) </a:t>
            </a:r>
            <a:br>
              <a:rPr lang="en-US" dirty="0">
                <a:solidFill>
                  <a:srgbClr val="FF0000"/>
                </a:solidFill>
              </a:rPr>
            </a:br>
            <a:endParaRPr lang="da-DK" dirty="0"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r>
              <a:rPr lang="da-DK" dirty="0">
                <a:latin typeface="Times New Roman" pitchFamily="18" charset="0"/>
                <a:cs typeface="Times New Roman" pitchFamily="18" charset="0"/>
              </a:rPr>
              <a:t> 2</a:t>
            </a:r>
            <a:r>
              <a:rPr lang="da-DK" baseline="30000" dirty="0">
                <a:latin typeface="Times New Roman" pitchFamily="18" charset="0"/>
                <a:cs typeface="Times New Roman" pitchFamily="18" charset="0"/>
              </a:rPr>
              <a:t>7-1</a:t>
            </a:r>
            <a:r>
              <a:rPr lang="da-DK" dirty="0">
                <a:latin typeface="Times New Roman" pitchFamily="18" charset="0"/>
                <a:cs typeface="Times New Roman" pitchFamily="18" charset="0"/>
              </a:rPr>
              <a:t> (mod 7)</a:t>
            </a:r>
          </a:p>
          <a:p>
            <a:pPr>
              <a:buNone/>
            </a:pPr>
            <a:r>
              <a:rPr lang="da-DK" dirty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da-DK" baseline="30000" dirty="0">
                <a:latin typeface="Times New Roman" pitchFamily="18" charset="0"/>
                <a:cs typeface="Times New Roman" pitchFamily="18" charset="0"/>
              </a:rPr>
              <a:t>6</a:t>
            </a:r>
            <a:r>
              <a:rPr lang="da-DK" dirty="0">
                <a:latin typeface="Times New Roman" pitchFamily="18" charset="0"/>
                <a:cs typeface="Times New Roman" pitchFamily="18" charset="0"/>
              </a:rPr>
              <a:t> (mod 7)</a:t>
            </a:r>
          </a:p>
          <a:p>
            <a:pPr>
              <a:buNone/>
            </a:pPr>
            <a:r>
              <a:rPr lang="da-DK" dirty="0">
                <a:latin typeface="Times New Roman" pitchFamily="18" charset="0"/>
                <a:cs typeface="Times New Roman" pitchFamily="18" charset="0"/>
              </a:rPr>
              <a:t>64 (mod 7)</a:t>
            </a:r>
          </a:p>
          <a:p>
            <a:pPr>
              <a:buNone/>
            </a:pPr>
            <a:r>
              <a:rPr lang="da-DK" dirty="0">
                <a:latin typeface="Times New Roman" pitchFamily="18" charset="0"/>
                <a:cs typeface="Times New Roman" pitchFamily="18" charset="0"/>
              </a:rPr>
              <a:t>1 (mod 7)</a:t>
            </a:r>
          </a:p>
          <a:p>
            <a:pPr>
              <a:buNone/>
            </a:pP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724400" y="2133600"/>
            <a:ext cx="41910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3200" dirty="0">
                <a:latin typeface="Times New Roman" pitchFamily="18" charset="0"/>
                <a:cs typeface="Times New Roman" pitchFamily="18" charset="0"/>
              </a:rPr>
              <a:t>Calculating,</a:t>
            </a:r>
            <a:br>
              <a:rPr lang="da-DK" sz="3200" dirty="0">
                <a:latin typeface="Times New Roman" pitchFamily="18" charset="0"/>
                <a:cs typeface="Times New Roman" pitchFamily="18" charset="0"/>
              </a:rPr>
            </a:br>
            <a:r>
              <a:rPr lang="en-US" sz="3200" dirty="0">
                <a:solidFill>
                  <a:srgbClr val="FF0000"/>
                </a:solidFill>
              </a:rPr>
              <a:t> </a:t>
            </a:r>
            <a:r>
              <a:rPr lang="en-US" sz="3200" dirty="0" err="1">
                <a:solidFill>
                  <a:srgbClr val="FF0000"/>
                </a:solidFill>
              </a:rPr>
              <a:t>a</a:t>
            </a:r>
            <a:r>
              <a:rPr lang="en-US" sz="3200" baseline="30000" dirty="0" err="1">
                <a:solidFill>
                  <a:srgbClr val="FF0000"/>
                </a:solidFill>
              </a:rPr>
              <a:t>p</a:t>
            </a:r>
            <a:r>
              <a:rPr lang="en-US" sz="3200" dirty="0">
                <a:solidFill>
                  <a:srgbClr val="FF0000"/>
                </a:solidFill>
              </a:rPr>
              <a:t>=a (mod p) </a:t>
            </a:r>
            <a:br>
              <a:rPr lang="en-US" sz="3200" dirty="0">
                <a:solidFill>
                  <a:srgbClr val="FF0000"/>
                </a:solidFill>
              </a:rPr>
            </a:br>
            <a:endParaRPr lang="da-DK" sz="3200" dirty="0"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r>
              <a:rPr lang="da-DK" sz="3200" dirty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da-DK" sz="3200" baseline="30000" dirty="0">
                <a:latin typeface="Times New Roman" pitchFamily="18" charset="0"/>
                <a:cs typeface="Times New Roman" pitchFamily="18" charset="0"/>
              </a:rPr>
              <a:t>7</a:t>
            </a:r>
            <a:r>
              <a:rPr lang="da-DK" sz="3200" dirty="0">
                <a:latin typeface="Times New Roman" pitchFamily="18" charset="0"/>
                <a:cs typeface="Times New Roman" pitchFamily="18" charset="0"/>
              </a:rPr>
              <a:t> (mod 7)</a:t>
            </a:r>
          </a:p>
          <a:p>
            <a:pPr>
              <a:buNone/>
            </a:pPr>
            <a:r>
              <a:rPr lang="da-DK" sz="3200" dirty="0">
                <a:latin typeface="Times New Roman" pitchFamily="18" charset="0"/>
                <a:cs typeface="Times New Roman" pitchFamily="18" charset="0"/>
              </a:rPr>
              <a:t>128 (mod 7)</a:t>
            </a:r>
          </a:p>
          <a:p>
            <a:pPr>
              <a:buNone/>
            </a:pPr>
            <a:endParaRPr lang="da-DK" sz="3200" dirty="0"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r>
              <a:rPr lang="da-DK" sz="3200" dirty="0">
                <a:latin typeface="Times New Roman" pitchFamily="18" charset="0"/>
                <a:cs typeface="Times New Roman" pitchFamily="18" charset="0"/>
              </a:rPr>
              <a:t>Or, [2</a:t>
            </a:r>
            <a:r>
              <a:rPr lang="da-DK" sz="3200" baseline="30000" dirty="0">
                <a:latin typeface="Times New Roman" pitchFamily="18" charset="0"/>
                <a:cs typeface="Times New Roman" pitchFamily="18" charset="0"/>
              </a:rPr>
              <a:t>3</a:t>
            </a:r>
            <a:r>
              <a:rPr lang="da-DK" sz="3200" dirty="0">
                <a:latin typeface="Times New Roman" pitchFamily="18" charset="0"/>
                <a:cs typeface="Times New Roman" pitchFamily="18" charset="0"/>
              </a:rPr>
              <a:t> . 2</a:t>
            </a:r>
            <a:r>
              <a:rPr lang="da-DK" sz="3200" baseline="30000" dirty="0">
                <a:latin typeface="Times New Roman" pitchFamily="18" charset="0"/>
                <a:cs typeface="Times New Roman" pitchFamily="18" charset="0"/>
              </a:rPr>
              <a:t>3</a:t>
            </a:r>
            <a:r>
              <a:rPr lang="da-DK" sz="3200" dirty="0">
                <a:latin typeface="Times New Roman" pitchFamily="18" charset="0"/>
                <a:cs typeface="Times New Roman" pitchFamily="18" charset="0"/>
              </a:rPr>
              <a:t>. 2</a:t>
            </a:r>
            <a:r>
              <a:rPr lang="da-DK" sz="3200" baseline="30000" dirty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da-DK" sz="3200" dirty="0">
                <a:latin typeface="Times New Roman" pitchFamily="18" charset="0"/>
                <a:cs typeface="Times New Roman" pitchFamily="18" charset="0"/>
              </a:rPr>
              <a:t>] (mod 7) </a:t>
            </a:r>
          </a:p>
          <a:p>
            <a:pPr>
              <a:buNone/>
            </a:pPr>
            <a:r>
              <a:rPr lang="da-DK" sz="3200" dirty="0">
                <a:latin typeface="Times New Roman" pitchFamily="18" charset="0"/>
                <a:cs typeface="Times New Roman" pitchFamily="18" charset="0"/>
              </a:rPr>
              <a:t>1.1.2 (mod 7) </a:t>
            </a:r>
          </a:p>
          <a:p>
            <a:pPr>
              <a:buNone/>
            </a:pPr>
            <a:r>
              <a:rPr lang="da-DK" sz="3200" dirty="0">
                <a:latin typeface="Times New Roman" pitchFamily="18" charset="0"/>
                <a:cs typeface="Times New Roman" pitchFamily="18" charset="0"/>
              </a:rPr>
              <a:t>2 (mod 7)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??? Using Fermat’s Theorem, compute the following: 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US" sz="4000" dirty="0"/>
              <a:t>2</a:t>
            </a:r>
            <a:r>
              <a:rPr lang="en-US" sz="4000" baseline="30000" dirty="0"/>
              <a:t>245</a:t>
            </a:r>
            <a:r>
              <a:rPr lang="en-US" sz="4000" dirty="0"/>
              <a:t> (mod 11)</a:t>
            </a:r>
          </a:p>
          <a:p>
            <a:pPr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1671338977384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33528" y="457200"/>
            <a:ext cx="9110472" cy="6327765"/>
          </a:xfr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??? Using Fermat’s Theorem, compute the following: </a:t>
            </a:r>
          </a:p>
          <a:p>
            <a:pPr>
              <a:buNone/>
            </a:pPr>
            <a:endParaRPr lang="en-US" dirty="0"/>
          </a:p>
          <a:p>
            <a:pPr marL="633222" indent="-514350">
              <a:buAutoNum type="arabicParenR"/>
            </a:pPr>
            <a:r>
              <a:rPr lang="en-US" dirty="0"/>
              <a:t>12</a:t>
            </a:r>
            <a:r>
              <a:rPr lang="en-US" baseline="30000" dirty="0"/>
              <a:t>772</a:t>
            </a:r>
            <a:r>
              <a:rPr lang="en-US" dirty="0"/>
              <a:t> (mod 71) (Solve by using both form)</a:t>
            </a:r>
          </a:p>
          <a:p>
            <a:pPr marL="633222" indent="-514350">
              <a:buAutoNum type="arabicParenR"/>
            </a:pPr>
            <a:r>
              <a:rPr lang="en-US" dirty="0"/>
              <a:t>5</a:t>
            </a:r>
            <a:r>
              <a:rPr lang="en-US" baseline="30000" dirty="0"/>
              <a:t>131</a:t>
            </a:r>
            <a:r>
              <a:rPr lang="en-US" dirty="0"/>
              <a:t> (mod 41)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1671338977410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447800" y="32785"/>
            <a:ext cx="6172200" cy="6824316"/>
          </a:xfr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1671338977423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71600" y="105599"/>
            <a:ext cx="5943600" cy="6679843"/>
          </a:xfr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1671338977434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5400000">
            <a:off x="1161327" y="-338638"/>
            <a:ext cx="6364146" cy="7924800"/>
          </a:xfr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1671338977398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 rot="5400000">
            <a:off x="1719982" y="-653182"/>
            <a:ext cx="5698129" cy="8680893"/>
          </a:xfrm>
        </p:spPr>
      </p:pic>
      <p:sp>
        <p:nvSpPr>
          <p:cNvPr id="5" name="TextBox 4"/>
          <p:cNvSpPr txBox="1"/>
          <p:nvPr/>
        </p:nvSpPr>
        <p:spPr>
          <a:xfrm>
            <a:off x="6553200" y="4876800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=</a:t>
            </a:r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36 (mod 41)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??? Using Fermat’s Theorem, compute the following: </a:t>
            </a:r>
          </a:p>
          <a:p>
            <a:pPr>
              <a:buNone/>
            </a:pPr>
            <a:endParaRPr lang="en-US" dirty="0"/>
          </a:p>
          <a:p>
            <a:pPr marL="633222" indent="-514350">
              <a:buAutoNum type="arabicParenR"/>
            </a:pPr>
            <a:r>
              <a:rPr lang="en-US" sz="4400" dirty="0"/>
              <a:t>2</a:t>
            </a:r>
            <a:r>
              <a:rPr lang="en-US" sz="4400" baseline="30000" dirty="0"/>
              <a:t>2047423023</a:t>
            </a:r>
            <a:r>
              <a:rPr lang="en-US" sz="4400" dirty="0"/>
              <a:t> (mod 11)</a:t>
            </a:r>
            <a:endParaRPr lang="en-US" dirty="0"/>
          </a:p>
          <a:p>
            <a:endParaRPr 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fermat theorem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57200" y="2133600"/>
            <a:ext cx="8458200" cy="3048000"/>
          </a:xfr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US" b="1" dirty="0"/>
              <a:t>Prime Numbers</a:t>
            </a:r>
          </a:p>
          <a:p>
            <a:pPr>
              <a:buNone/>
            </a:pPr>
            <a:r>
              <a:rPr lang="en-US" dirty="0">
                <a:solidFill>
                  <a:srgbClr val="FF0000"/>
                </a:solidFill>
              </a:rPr>
              <a:t>An integer p &gt; 1 is a prime number if and only if its only divisors are ± 1 and ±p. </a:t>
            </a:r>
          </a:p>
          <a:p>
            <a:pPr>
              <a:buNone/>
            </a:pPr>
            <a:r>
              <a:rPr lang="en-US" dirty="0"/>
              <a:t>This is known as the fundamental theorem of arithmetic. </a:t>
            </a:r>
            <a:br>
              <a:rPr lang="en-US" dirty="0"/>
            </a:br>
            <a:r>
              <a:rPr lang="en-US" dirty="0"/>
              <a:t>Examples are:</a:t>
            </a:r>
          </a:p>
          <a:p>
            <a:pPr>
              <a:buNone/>
            </a:pPr>
            <a:r>
              <a:rPr lang="en-US" dirty="0"/>
              <a:t>91 = 7 x 13 (factorization)</a:t>
            </a:r>
          </a:p>
          <a:p>
            <a:pPr>
              <a:buNone/>
            </a:pPr>
            <a:r>
              <a:rPr lang="en-US" dirty="0"/>
              <a:t>3600 = 24 x 32 x 52</a:t>
            </a:r>
          </a:p>
          <a:p>
            <a:pPr>
              <a:buNone/>
            </a:pPr>
            <a:r>
              <a:rPr lang="en-US" dirty="0"/>
              <a:t>11011 = 7 x 112 x 13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Miller-Rabin Algorithm</a:t>
            </a:r>
          </a:p>
          <a:p>
            <a:pPr marL="633222" indent="-514350">
              <a:buFont typeface="Arial" pitchFamily="34" charset="0"/>
              <a:buChar char="•"/>
            </a:pPr>
            <a:r>
              <a:rPr lang="en-US" dirty="0"/>
              <a:t>The algorithm due to Miller and Rabin is typically </a:t>
            </a:r>
            <a:r>
              <a:rPr lang="en-US" dirty="0">
                <a:solidFill>
                  <a:srgbClr val="FF0000"/>
                </a:solidFill>
              </a:rPr>
              <a:t>used to test a large number for primality</a:t>
            </a:r>
            <a:r>
              <a:rPr lang="en-US" dirty="0"/>
              <a:t>. </a:t>
            </a:r>
          </a:p>
          <a:p>
            <a:pPr marL="633222" indent="-514350">
              <a:buFont typeface="Arial" pitchFamily="34" charset="0"/>
              <a:buChar char="•"/>
            </a:pPr>
            <a:r>
              <a:rPr lang="en-US" dirty="0"/>
              <a:t>Before explaining the algorithm, we need some background. </a:t>
            </a:r>
            <a:endParaRPr lang="en-US" b="1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First, any positive odd integer n&gt;= 3 can be expressed as follows: </a:t>
            </a:r>
            <a:br>
              <a:rPr lang="en-US" dirty="0"/>
            </a:br>
            <a:r>
              <a:rPr lang="en-US" dirty="0"/>
              <a:t>n - 1 = 2</a:t>
            </a:r>
            <a:r>
              <a:rPr lang="en-US" baseline="30000" dirty="0"/>
              <a:t>k</a:t>
            </a:r>
            <a:r>
              <a:rPr lang="en-US" dirty="0"/>
              <a:t>.q 	with k &gt; 0, q odd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170815" marR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Two Properties of Prime Numbers </a:t>
            </a:r>
            <a:endParaRPr lang="en-US" sz="24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0815" marR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24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90855" marR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000000"/>
                </a:solidFill>
                <a:effectLst/>
                <a:latin typeface="Times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first property is stated as follows: </a:t>
            </a:r>
          </a:p>
          <a:p>
            <a:pPr marL="490855" marR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000000"/>
                </a:solidFill>
                <a:effectLst/>
                <a:latin typeface="Times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If p is prime and a is a positive integer less than p, then a</a:t>
            </a:r>
            <a:r>
              <a:rPr lang="en-US" sz="2400" baseline="30000" dirty="0">
                <a:solidFill>
                  <a:srgbClr val="000000"/>
                </a:solidFill>
                <a:effectLst/>
                <a:latin typeface="Times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400" dirty="0">
                <a:solidFill>
                  <a:srgbClr val="000000"/>
                </a:solidFill>
                <a:effectLst/>
                <a:latin typeface="Times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mod p = 1 if and only if either a </a:t>
            </a:r>
            <a:r>
              <a:rPr lang="en-US" sz="2400" dirty="0" smtClean="0">
                <a:solidFill>
                  <a:srgbClr val="000000"/>
                </a:solidFill>
                <a:effectLst/>
                <a:latin typeface="Times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mod</a:t>
            </a: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smtClean="0">
                <a:solidFill>
                  <a:srgbClr val="000000"/>
                </a:solidFill>
                <a:effectLst/>
                <a:latin typeface="Times" panose="02020603050405020304" pitchFamily="18" charset="0"/>
                <a:ea typeface="Times New Roman" panose="02020603050405020304" pitchFamily="18" charset="0"/>
              </a:rPr>
              <a:t>p </a:t>
            </a:r>
            <a:r>
              <a:rPr lang="en-US" sz="2400" dirty="0">
                <a:solidFill>
                  <a:srgbClr val="000000"/>
                </a:solidFill>
                <a:effectLst/>
                <a:latin typeface="Times" panose="02020603050405020304" pitchFamily="18" charset="0"/>
                <a:ea typeface="Times New Roman" panose="02020603050405020304" pitchFamily="18" charset="0"/>
              </a:rPr>
              <a:t>= 1 or a mod p= 1 </a:t>
            </a:r>
          </a:p>
          <a:p>
            <a:pPr>
              <a:lnSpc>
                <a:spcPct val="120000"/>
              </a:lnSpc>
            </a:pPr>
            <a:endParaRPr lang="en-US" sz="2400" dirty="0">
              <a:solidFill>
                <a:srgbClr val="000000"/>
              </a:solidFill>
              <a:latin typeface="Times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0815" marR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000000"/>
                </a:solidFill>
                <a:effectLst/>
                <a:latin typeface="Times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second property is stated as follows</a:t>
            </a:r>
            <a:r>
              <a:rPr lang="en-US" sz="2400" dirty="0">
                <a:solidFill>
                  <a:srgbClr val="000000"/>
                </a:solidFill>
                <a:effectLst/>
                <a:latin typeface="Times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 </a:t>
            </a:r>
            <a:endParaRPr lang="en-US" sz="24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90855" marR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000000"/>
                </a:solidFill>
                <a:effectLst/>
                <a:latin typeface="Times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24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90855" marR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000000"/>
                </a:solidFill>
                <a:effectLst/>
                <a:latin typeface="Times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Let p be a prime number greater than 2. We can then write </a:t>
            </a:r>
            <a:r>
              <a:rPr lang="en-US" sz="2400" dirty="0" smtClean="0">
                <a:solidFill>
                  <a:srgbClr val="000000"/>
                </a:solidFill>
                <a:effectLst/>
                <a:latin typeface="Times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 -1 </a:t>
            </a:r>
            <a:r>
              <a:rPr lang="en-US" sz="2400" dirty="0">
                <a:solidFill>
                  <a:srgbClr val="000000"/>
                </a:solidFill>
                <a:effectLst/>
                <a:latin typeface="Times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= 2</a:t>
            </a:r>
            <a:r>
              <a:rPr lang="en-US" sz="2400" baseline="30000" dirty="0">
                <a:solidFill>
                  <a:srgbClr val="000000"/>
                </a:solidFill>
                <a:effectLst/>
                <a:latin typeface="Times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sz="2400" dirty="0">
                <a:solidFill>
                  <a:srgbClr val="000000"/>
                </a:solidFill>
                <a:effectLst/>
                <a:latin typeface="Times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q, with k &gt; 0 q odd. </a:t>
            </a:r>
            <a:endParaRPr lang="en-US" sz="2400" dirty="0" smtClean="0">
              <a:solidFill>
                <a:srgbClr val="000000"/>
              </a:solidFill>
              <a:effectLst/>
              <a:latin typeface="Times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90855" marR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 smtClean="0">
                <a:solidFill>
                  <a:srgbClr val="000000"/>
                </a:solidFill>
                <a:effectLst/>
                <a:latin typeface="Times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Let </a:t>
            </a:r>
            <a:r>
              <a:rPr lang="en-US" sz="2400" dirty="0">
                <a:solidFill>
                  <a:srgbClr val="000000"/>
                </a:solidFill>
                <a:effectLst/>
                <a:latin typeface="Times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 be </a:t>
            </a:r>
            <a:r>
              <a:rPr lang="en-US" sz="2400" dirty="0" smtClean="0">
                <a:solidFill>
                  <a:srgbClr val="000000"/>
                </a:solidFill>
                <a:effectLst/>
                <a:latin typeface="Times" panose="02020603050405020304" pitchFamily="18" charset="0"/>
                <a:ea typeface="Times New Roman" panose="02020603050405020304" pitchFamily="18" charset="0"/>
              </a:rPr>
              <a:t>any </a:t>
            </a:r>
            <a:r>
              <a:rPr lang="en-US" sz="2400" dirty="0">
                <a:solidFill>
                  <a:srgbClr val="000000"/>
                </a:solidFill>
                <a:effectLst/>
                <a:latin typeface="Times" panose="02020603050405020304" pitchFamily="18" charset="0"/>
                <a:ea typeface="Times New Roman" panose="02020603050405020304" pitchFamily="18" charset="0"/>
              </a:rPr>
              <a:t>integer in the range 1 &lt; a &lt; p 1.</a:t>
            </a:r>
            <a:endParaRPr lang="en-US" sz="24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8872" indent="0">
              <a:lnSpc>
                <a:spcPct val="120000"/>
              </a:lnSpc>
              <a:buNone/>
            </a:pPr>
            <a:endParaRPr lang="en-US" sz="4000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7772400" y="3657600"/>
            <a:ext cx="762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1"/>
            <a:ext cx="8229600" cy="4953000"/>
          </a:xfrm>
        </p:spPr>
        <p:txBody>
          <a:bodyPr/>
          <a:lstStyle/>
          <a:p>
            <a:pPr marL="170815" marR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smtClean="0">
                <a:solidFill>
                  <a:srgbClr val="000000"/>
                </a:solidFill>
                <a:effectLst/>
                <a:latin typeface="Courier"/>
                <a:ea typeface="Times New Roman" panose="02020603050405020304" pitchFamily="18" charset="0"/>
                <a:cs typeface="Courier"/>
              </a:rPr>
              <a:t>Miller-Rabin Algorithm</a:t>
            </a:r>
            <a:r>
              <a:rPr lang="en-US" sz="1800" dirty="0" smtClean="0">
                <a:solidFill>
                  <a:srgbClr val="000000"/>
                </a:solidFill>
                <a:effectLst/>
                <a:latin typeface="Courier"/>
                <a:ea typeface="Times New Roman" panose="02020603050405020304" pitchFamily="18" charset="0"/>
                <a:cs typeface="Courier"/>
              </a:rPr>
              <a:t/>
            </a:r>
            <a:br>
              <a:rPr lang="en-US" sz="1800" dirty="0" smtClean="0">
                <a:solidFill>
                  <a:srgbClr val="000000"/>
                </a:solidFill>
                <a:effectLst/>
                <a:latin typeface="Courier"/>
                <a:ea typeface="Times New Roman" panose="02020603050405020304" pitchFamily="18" charset="0"/>
                <a:cs typeface="Courier"/>
              </a:rPr>
            </a:br>
            <a:r>
              <a:rPr lang="en-US" sz="1800" dirty="0" smtClean="0">
                <a:solidFill>
                  <a:srgbClr val="000000"/>
                </a:solidFill>
                <a:effectLst/>
                <a:latin typeface="Courier"/>
                <a:ea typeface="Times New Roman" panose="02020603050405020304" pitchFamily="18" charset="0"/>
                <a:cs typeface="Courier"/>
              </a:rPr>
              <a:t/>
            </a:r>
            <a:br>
              <a:rPr lang="en-US" sz="1800" dirty="0" smtClean="0">
                <a:solidFill>
                  <a:srgbClr val="000000"/>
                </a:solidFill>
                <a:effectLst/>
                <a:latin typeface="Courier"/>
                <a:ea typeface="Times New Roman" panose="02020603050405020304" pitchFamily="18" charset="0"/>
                <a:cs typeface="Courier"/>
              </a:rPr>
            </a:br>
            <a:r>
              <a:rPr lang="en-US" sz="1800" dirty="0" smtClean="0">
                <a:solidFill>
                  <a:srgbClr val="000000"/>
                </a:solidFill>
                <a:effectLst/>
                <a:latin typeface="Courier"/>
                <a:ea typeface="Times New Roman" panose="02020603050405020304" pitchFamily="18" charset="0"/>
                <a:cs typeface="Courier"/>
              </a:rPr>
              <a:t>1.  </a:t>
            </a:r>
            <a:r>
              <a:rPr lang="en-US" sz="1800" dirty="0">
                <a:solidFill>
                  <a:srgbClr val="000000"/>
                </a:solidFill>
                <a:effectLst/>
                <a:latin typeface="Courier"/>
                <a:ea typeface="Times New Roman" panose="02020603050405020304" pitchFamily="18" charset="0"/>
                <a:cs typeface="Courier"/>
              </a:rPr>
              <a:t>Find integers k, q, with k &gt; 0, q odd, so that </a:t>
            </a:r>
            <a:br>
              <a:rPr lang="en-US" sz="1800" dirty="0">
                <a:solidFill>
                  <a:srgbClr val="000000"/>
                </a:solidFill>
                <a:effectLst/>
                <a:latin typeface="Courier"/>
                <a:ea typeface="Times New Roman" panose="02020603050405020304" pitchFamily="18" charset="0"/>
                <a:cs typeface="Courier"/>
              </a:rPr>
            </a:br>
            <a:r>
              <a:rPr lang="en-US" sz="1800" dirty="0">
                <a:solidFill>
                  <a:srgbClr val="000000"/>
                </a:solidFill>
                <a:effectLst/>
                <a:latin typeface="Courier"/>
                <a:ea typeface="Times New Roman" panose="02020603050405020304" pitchFamily="18" charset="0"/>
                <a:cs typeface="Courier"/>
              </a:rPr>
              <a:t>	n-1 = 2</a:t>
            </a:r>
            <a:r>
              <a:rPr lang="en-US" sz="2800" baseline="30000" dirty="0">
                <a:solidFill>
                  <a:srgbClr val="000000"/>
                </a:solidFill>
                <a:effectLst/>
                <a:latin typeface="Courier"/>
                <a:ea typeface="Times New Roman" panose="02020603050405020304" pitchFamily="18" charset="0"/>
                <a:cs typeface="Courier"/>
              </a:rPr>
              <a:t>k</a:t>
            </a:r>
            <a:r>
              <a:rPr lang="en-US" sz="1800" dirty="0">
                <a:solidFill>
                  <a:srgbClr val="000000"/>
                </a:solidFill>
                <a:effectLst/>
                <a:latin typeface="Courier"/>
                <a:ea typeface="Times New Roman" panose="02020603050405020304" pitchFamily="18" charset="0"/>
                <a:cs typeface="Courier"/>
              </a:rPr>
              <a:t>q; </a:t>
            </a:r>
            <a:endParaRPr lang="en-US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0815" marR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000000"/>
                </a:solidFill>
                <a:effectLst/>
                <a:latin typeface="Courier"/>
                <a:ea typeface="Times New Roman" panose="02020603050405020304" pitchFamily="18" charset="0"/>
                <a:cs typeface="Courier"/>
              </a:rPr>
              <a:t>2.  Select a random integer a, 1 &lt; a &lt; n-1; </a:t>
            </a:r>
            <a:endParaRPr lang="en-US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0815" indent="0">
              <a:lnSpc>
                <a:spcPct val="150000"/>
              </a:lnSpc>
              <a:buNone/>
            </a:pPr>
            <a:r>
              <a:rPr lang="en-US" sz="1800" dirty="0">
                <a:solidFill>
                  <a:srgbClr val="000000"/>
                </a:solidFill>
                <a:effectLst/>
                <a:latin typeface="Courier"/>
                <a:ea typeface="Times New Roman" panose="02020603050405020304" pitchFamily="18" charset="0"/>
                <a:cs typeface="Courier"/>
              </a:rPr>
              <a:t>3.  if 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urier"/>
                <a:ea typeface="Times New Roman" panose="02020603050405020304" pitchFamily="18" charset="0"/>
                <a:cs typeface="Courier"/>
              </a:rPr>
              <a:t>a</a:t>
            </a:r>
            <a:r>
              <a:rPr lang="en-US" sz="2800" baseline="30000" dirty="0" err="1">
                <a:solidFill>
                  <a:srgbClr val="000000"/>
                </a:solidFill>
                <a:effectLst/>
                <a:latin typeface="Courier"/>
                <a:ea typeface="Times New Roman" panose="02020603050405020304" pitchFamily="18" charset="0"/>
                <a:cs typeface="Courier"/>
              </a:rPr>
              <a:t>q</a:t>
            </a:r>
            <a:r>
              <a:rPr lang="en-US" sz="1800" dirty="0">
                <a:solidFill>
                  <a:srgbClr val="000000"/>
                </a:solidFill>
                <a:effectLst/>
                <a:latin typeface="Courier"/>
                <a:ea typeface="Times New Roman" panose="02020603050405020304" pitchFamily="18" charset="0"/>
                <a:cs typeface="Courier"/>
              </a:rPr>
              <a:t> mod n = 1 then return("</a:t>
            </a:r>
            <a:r>
              <a:rPr lang="en-US" sz="1800" dirty="0" smtClean="0">
                <a:solidFill>
                  <a:srgbClr val="000000"/>
                </a:solidFill>
                <a:latin typeface="Courier"/>
                <a:ea typeface="Times New Roman" panose="02020603050405020304" pitchFamily="18" charset="0"/>
                <a:cs typeface="Courier"/>
              </a:rPr>
              <a:t>inconclusive / maybe prime "); </a:t>
            </a:r>
            <a:endParaRPr lang="en-US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0815" marR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000000"/>
                </a:solidFill>
                <a:effectLst/>
                <a:latin typeface="Courier"/>
                <a:ea typeface="Times New Roman" panose="02020603050405020304" pitchFamily="18" charset="0"/>
                <a:cs typeface="Courier"/>
              </a:rPr>
              <a:t>4.  for j = 0 to k - 1 do </a:t>
            </a:r>
            <a:endParaRPr lang="en-US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0815" marR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2108200" algn="l"/>
              </a:tabLst>
            </a:pPr>
            <a:r>
              <a:rPr lang="en-US" sz="1800" dirty="0">
                <a:solidFill>
                  <a:srgbClr val="000000"/>
                </a:solidFill>
                <a:effectLst/>
                <a:latin typeface="Courier"/>
                <a:ea typeface="Times New Roman" panose="02020603050405020304" pitchFamily="18" charset="0"/>
                <a:cs typeface="Courier"/>
              </a:rPr>
              <a:t>5.  if a</a:t>
            </a:r>
            <a:r>
              <a:rPr lang="en-US" baseline="30000" dirty="0">
                <a:solidFill>
                  <a:srgbClr val="000000"/>
                </a:solidFill>
                <a:effectLst/>
                <a:latin typeface="Courier"/>
                <a:ea typeface="Times New Roman" panose="02020603050405020304" pitchFamily="18" charset="0"/>
                <a:cs typeface="Courier"/>
              </a:rPr>
              <a:t>2</a:t>
            </a:r>
            <a:r>
              <a:rPr lang="en-US" sz="1800" dirty="0">
                <a:solidFill>
                  <a:srgbClr val="000000"/>
                </a:solidFill>
                <a:effectLst/>
                <a:latin typeface="Courier"/>
                <a:ea typeface="Times New Roman" panose="02020603050405020304" pitchFamily="18" charset="0"/>
                <a:cs typeface="Courier"/>
              </a:rPr>
              <a:t> mod n = n - 1 then return("</a:t>
            </a:r>
            <a:r>
              <a:rPr lang="en-US" sz="1800" dirty="0" smtClean="0">
                <a:solidFill>
                  <a:srgbClr val="000000"/>
                </a:solidFill>
                <a:effectLst/>
                <a:latin typeface="Courier"/>
                <a:ea typeface="Times New Roman" panose="02020603050405020304" pitchFamily="18" charset="0"/>
                <a:cs typeface="Courier"/>
              </a:rPr>
              <a:t>inconclusive / maybe prime"); </a:t>
            </a:r>
            <a:endParaRPr lang="en-US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0815" marR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000000"/>
                </a:solidFill>
                <a:latin typeface="Courier"/>
                <a:ea typeface="Times New Roman" panose="02020603050405020304" pitchFamily="18" charset="0"/>
                <a:cs typeface="Courier"/>
              </a:rPr>
              <a:t>Else </a:t>
            </a:r>
            <a:r>
              <a:rPr lang="en-US" sz="1800" dirty="0">
                <a:solidFill>
                  <a:srgbClr val="000000"/>
                </a:solidFill>
                <a:effectLst/>
                <a:latin typeface="Courier"/>
                <a:ea typeface="Times New Roman" panose="02020603050405020304" pitchFamily="18" charset="0"/>
                <a:cs typeface="Courier"/>
              </a:rPr>
              <a:t>return("composite"); </a:t>
            </a:r>
            <a:endParaRPr lang="en-US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938E0A8-9038-324B-B6BA-7089546121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1671514100752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981200" y="125826"/>
            <a:ext cx="5562600" cy="6642155"/>
          </a:xfrm>
        </p:spPr>
      </p:pic>
    </p:spTree>
    <p:extLst>
      <p:ext uri="{BB962C8B-B14F-4D97-AF65-F5344CB8AC3E}">
        <p14:creationId xmlns:p14="http://schemas.microsoft.com/office/powerpoint/2010/main" val="29625016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789F86D-0E6A-12B0-D9FE-BB2EE09D7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CD695281-5DFE-8355-B5CA-C9AF8AB3A2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Is 1729 Prime</a:t>
            </a:r>
            <a:r>
              <a:rPr lang="en-US" dirty="0" smtClean="0"/>
              <a:t>?</a:t>
            </a:r>
          </a:p>
          <a:p>
            <a:r>
              <a:rPr lang="en-US" dirty="0" smtClean="0"/>
              <a:t>Is 1651 Prime?</a:t>
            </a:r>
          </a:p>
          <a:p>
            <a:endParaRPr lang="en-US" dirty="0" smtClean="0"/>
          </a:p>
          <a:p>
            <a:r>
              <a:rPr lang="en-US" dirty="0" smtClean="0"/>
              <a:t>Is 151 Prime?</a:t>
            </a:r>
          </a:p>
          <a:p>
            <a:r>
              <a:rPr lang="en-US" dirty="0" smtClean="0"/>
              <a:t>Is 739 Prime?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25914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1671514100766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5880" y="1904999"/>
            <a:ext cx="9098120" cy="3851127"/>
          </a:xfr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166E25A-021F-1863-D903-5C7660E40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1543F1B2-45CC-AE02-8931-AFF3E8B10C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18872" indent="0">
              <a:lnSpc>
                <a:spcPct val="15000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effectLst/>
                <a:latin typeface="Times" panose="02020603050405020304" pitchFamily="18" charset="0"/>
                <a:ea typeface="Times New Roman" panose="02020603050405020304" pitchFamily="18" charset="0"/>
              </a:rPr>
              <a:t>Euler's Totient Function</a:t>
            </a:r>
          </a:p>
          <a:p>
            <a:pPr marL="490855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srgbClr val="000000"/>
                </a:solidFill>
                <a:effectLst/>
                <a:latin typeface="Times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 number theory, </a:t>
            </a:r>
            <a:r>
              <a:rPr lang="en-US" sz="2000" dirty="0" smtClean="0">
                <a:solidFill>
                  <a:srgbClr val="000000"/>
                </a:solidFill>
                <a:effectLst/>
                <a:latin typeface="Times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referred </a:t>
            </a:r>
            <a:r>
              <a:rPr lang="en-US" sz="2000" dirty="0">
                <a:solidFill>
                  <a:srgbClr val="000000"/>
                </a:solidFill>
                <a:effectLst/>
                <a:latin typeface="Times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to </a:t>
            </a:r>
            <a:r>
              <a:rPr lang="en-US" sz="2000" dirty="0">
                <a:effectLst/>
                <a:latin typeface="Times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as</a:t>
            </a:r>
            <a:r>
              <a:rPr lang="en-US" sz="2000" dirty="0">
                <a:solidFill>
                  <a:srgbClr val="FF0000"/>
                </a:solidFill>
                <a:effectLst/>
                <a:latin typeface="Times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Euler's </a:t>
            </a:r>
            <a:r>
              <a:rPr lang="en-US" sz="2000" dirty="0" err="1">
                <a:solidFill>
                  <a:srgbClr val="FF0000"/>
                </a:solidFill>
                <a:effectLst/>
                <a:latin typeface="Times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totient</a:t>
            </a:r>
            <a:r>
              <a:rPr lang="en-US" sz="2000" dirty="0">
                <a:solidFill>
                  <a:srgbClr val="FF0000"/>
                </a:solidFill>
                <a:effectLst/>
                <a:latin typeface="Times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smtClean="0">
                <a:solidFill>
                  <a:srgbClr val="FF0000"/>
                </a:solidFill>
                <a:effectLst/>
                <a:latin typeface="Times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function </a:t>
            </a:r>
            <a:r>
              <a:rPr lang="en-US" sz="2000" dirty="0">
                <a:solidFill>
                  <a:srgbClr val="FF0000"/>
                </a:solidFill>
                <a:effectLst/>
                <a:latin typeface="Times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written </a:t>
            </a:r>
            <a:r>
              <a:rPr lang="en-US" sz="2000" dirty="0">
                <a:solidFill>
                  <a:srgbClr val="FF0000"/>
                </a:solidFill>
                <a:effectLst/>
                <a:latin typeface="Symbol" panose="05050102010706020507" pitchFamily="18" charset="2"/>
                <a:ea typeface="Times New Roman" panose="02020603050405020304" pitchFamily="18" charset="0"/>
                <a:cs typeface="Symbol" panose="05050102010706020507" pitchFamily="18" charset="2"/>
              </a:rPr>
              <a:t>f</a:t>
            </a:r>
            <a:r>
              <a:rPr lang="en-US" sz="2000" dirty="0">
                <a:solidFill>
                  <a:srgbClr val="FF0000"/>
                </a:solidFill>
                <a:effectLst/>
                <a:latin typeface="Times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(n), </a:t>
            </a:r>
            <a:r>
              <a:rPr lang="en-US" sz="2000" dirty="0" smtClean="0">
                <a:solidFill>
                  <a:srgbClr val="FF0000"/>
                </a:solidFill>
                <a:effectLst/>
                <a:latin typeface="Times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is defined </a:t>
            </a:r>
            <a:r>
              <a:rPr lang="en-US" sz="2000" dirty="0">
                <a:solidFill>
                  <a:srgbClr val="FF0000"/>
                </a:solidFill>
                <a:effectLst/>
                <a:latin typeface="Times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as the number of positive </a:t>
            </a:r>
            <a:r>
              <a:rPr lang="en-US" sz="2000" dirty="0" smtClean="0">
                <a:solidFill>
                  <a:srgbClr val="FF0000"/>
                </a:solidFill>
                <a:effectLst/>
                <a:latin typeface="Times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integers</a:t>
            </a:r>
            <a:r>
              <a:rPr lang="en-US" sz="2000" dirty="0">
                <a:solidFill>
                  <a:srgbClr val="FF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smtClean="0">
                <a:solidFill>
                  <a:srgbClr val="FF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smtClean="0">
                <a:solidFill>
                  <a:srgbClr val="FF0000"/>
                </a:solidFill>
                <a:effectLst/>
                <a:latin typeface="Times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less </a:t>
            </a:r>
            <a:r>
              <a:rPr lang="en-US" sz="2000" dirty="0">
                <a:solidFill>
                  <a:srgbClr val="FF0000"/>
                </a:solidFill>
                <a:effectLst/>
                <a:latin typeface="Times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than n and relatively prime to n</a:t>
            </a:r>
            <a:r>
              <a:rPr lang="en-US" sz="2000" dirty="0">
                <a:solidFill>
                  <a:srgbClr val="000000"/>
                </a:solidFill>
                <a:effectLst/>
                <a:latin typeface="Times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en-US" sz="2000" dirty="0" smtClean="0">
              <a:solidFill>
                <a:srgbClr val="000000"/>
              </a:solidFill>
              <a:effectLst/>
              <a:latin typeface="Times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90855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 smtClean="0">
                <a:solidFill>
                  <a:srgbClr val="000000"/>
                </a:solidFill>
                <a:effectLst/>
                <a:latin typeface="Times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By </a:t>
            </a:r>
            <a:r>
              <a:rPr lang="en-US" sz="2000" dirty="0">
                <a:solidFill>
                  <a:srgbClr val="000000"/>
                </a:solidFill>
                <a:effectLst/>
                <a:latin typeface="Times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convention, </a:t>
            </a:r>
            <a:r>
              <a:rPr lang="en-US" sz="2000" dirty="0">
                <a:solidFill>
                  <a:srgbClr val="FF0000"/>
                </a:solidFill>
                <a:effectLst/>
                <a:latin typeface="Symbol" panose="05050102010706020507" pitchFamily="18" charset="2"/>
                <a:ea typeface="Times New Roman" panose="02020603050405020304" pitchFamily="18" charset="0"/>
                <a:cs typeface="Symbol" panose="05050102010706020507" pitchFamily="18" charset="2"/>
              </a:rPr>
              <a:t>f</a:t>
            </a:r>
            <a:r>
              <a:rPr lang="en-US" sz="2000" dirty="0">
                <a:solidFill>
                  <a:srgbClr val="FF0000"/>
                </a:solidFill>
                <a:effectLst/>
                <a:latin typeface="Times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(1) = 1</a:t>
            </a:r>
            <a:r>
              <a:rPr lang="en-US" sz="2000" dirty="0">
                <a:solidFill>
                  <a:srgbClr val="000000"/>
                </a:solidFill>
                <a:effectLst/>
                <a:latin typeface="Times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8872" indent="0">
              <a:lnSpc>
                <a:spcPct val="150000"/>
              </a:lnSpc>
              <a:buNone/>
            </a:pP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2156342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F76A057-7FB0-91EB-6B0A-86AC5E2D2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094C01BC-A29F-9804-6B31-E8A3A552FC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1775191"/>
            <a:ext cx="8534400" cy="4625609"/>
          </a:xfrm>
        </p:spPr>
        <p:txBody>
          <a:bodyPr/>
          <a:lstStyle/>
          <a:p>
            <a:r>
              <a:rPr lang="en-US" sz="2400" b="1" dirty="0">
                <a:solidFill>
                  <a:srgbClr val="000000"/>
                </a:solidFill>
                <a:effectLst/>
                <a:latin typeface="Times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If n is prime number then </a:t>
            </a:r>
            <a:r>
              <a:rPr lang="en-US" sz="2400" dirty="0">
                <a:solidFill>
                  <a:srgbClr val="000000"/>
                </a:solidFill>
                <a:effectLst/>
                <a:latin typeface="Symbol" panose="05050102010706020507" pitchFamily="18" charset="2"/>
                <a:ea typeface="Times New Roman" panose="02020603050405020304" pitchFamily="18" charset="0"/>
                <a:cs typeface="Symbol" panose="05050102010706020507" pitchFamily="18" charset="2"/>
              </a:rPr>
              <a:t>f</a:t>
            </a:r>
            <a:r>
              <a:rPr lang="en-US" sz="2400" dirty="0">
                <a:solidFill>
                  <a:srgbClr val="000000"/>
                </a:solidFill>
                <a:effectLst/>
                <a:latin typeface="Times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(n)=n-1.</a:t>
            </a:r>
            <a:endParaRPr lang="en-US" sz="24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8872" indent="0">
              <a:buNone/>
            </a:pPr>
            <a:endParaRPr lang="en-US" dirty="0"/>
          </a:p>
          <a:p>
            <a:pPr marL="118872" indent="0">
              <a:buNone/>
            </a:pPr>
            <a:r>
              <a:rPr lang="en-US" dirty="0"/>
              <a:t>Euler’s Theorem</a:t>
            </a:r>
          </a:p>
          <a:p>
            <a:pPr marL="118872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8CD0465A-EA12-F610-D6D3-616D03CB0A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754" y="3276600"/>
            <a:ext cx="8732846" cy="1447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F0457E8C-0FA0-B5B5-0958-C859C502ED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593" y="4876800"/>
            <a:ext cx="8212076" cy="1487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1229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82AC87F-F492-72F7-30B1-2F70BAC43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="" xmlns:a16="http://schemas.microsoft.com/office/drawing/2014/main" id="{AB4E6D7E-E462-8769-F73F-26A7A65699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938" y="2286000"/>
            <a:ext cx="8322861" cy="3186788"/>
          </a:xfrm>
        </p:spPr>
      </p:pic>
    </p:spTree>
    <p:extLst>
      <p:ext uri="{BB962C8B-B14F-4D97-AF65-F5344CB8AC3E}">
        <p14:creationId xmlns:p14="http://schemas.microsoft.com/office/powerpoint/2010/main" val="21164979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75191"/>
            <a:ext cx="8229600" cy="4854209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Prime numbers are used in cryptography because they are </a:t>
            </a:r>
            <a:r>
              <a:rPr lang="en-US" sz="4000" dirty="0">
                <a:solidFill>
                  <a:srgbClr val="FF0000"/>
                </a:solidFill>
              </a:rPr>
              <a:t>difficult to factorize</a:t>
            </a:r>
            <a:r>
              <a:rPr lang="en-US" dirty="0">
                <a:solidFill>
                  <a:srgbClr val="FF0000"/>
                </a:solidFill>
              </a:rPr>
              <a:t>. This means that it is difficult to find the prime factors</a:t>
            </a:r>
            <a:r>
              <a:rPr lang="en-US" dirty="0"/>
              <a:t>. </a:t>
            </a:r>
          </a:p>
          <a:p>
            <a:r>
              <a:rPr lang="en-US" dirty="0">
                <a:solidFill>
                  <a:srgbClr val="FF0000"/>
                </a:solidFill>
              </a:rPr>
              <a:t>This makes it difficult for someone to intercept a message and read it without the proper key, since the key constitutes the prime numbers</a:t>
            </a:r>
            <a:r>
              <a:rPr lang="en-US" dirty="0"/>
              <a:t>.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459DAD1-AB3C-3F9F-318C-FDC255D1E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FE18FBD3-3157-7447-C7EB-7818019BA4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1600200"/>
            <a:ext cx="8534400" cy="510235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Example:</a:t>
            </a:r>
          </a:p>
          <a:p>
            <a:pPr marL="118872" indent="0">
              <a:buNone/>
            </a:pPr>
            <a:r>
              <a:rPr lang="en-US" sz="3600" dirty="0">
                <a:solidFill>
                  <a:srgbClr val="000000"/>
                </a:solidFill>
                <a:effectLst/>
                <a:latin typeface="Symbol" panose="05050102010706020507" pitchFamily="18" charset="2"/>
                <a:ea typeface="Times New Roman" panose="02020603050405020304" pitchFamily="18" charset="0"/>
                <a:cs typeface="Symbol" panose="05050102010706020507" pitchFamily="18" charset="2"/>
              </a:rPr>
              <a:t>F(14)</a:t>
            </a:r>
          </a:p>
          <a:p>
            <a:pPr marL="118872" indent="0">
              <a:lnSpc>
                <a:spcPct val="1100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Here, </a:t>
            </a:r>
            <a:br>
              <a:rPr lang="en-US" sz="3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numbers less than 14 = 1,2,3,……..,13</a:t>
            </a:r>
          </a:p>
          <a:p>
            <a:pPr marL="118872" indent="0">
              <a:lnSpc>
                <a:spcPct val="1100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 see,</a:t>
            </a:r>
          </a:p>
          <a:p>
            <a:pPr marL="118872" indent="0">
              <a:lnSpc>
                <a:spcPct val="1100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14 and numbers 2,4,6,8,10,12 have common factors i.e. 2</a:t>
            </a:r>
          </a:p>
          <a:p>
            <a:pPr marL="118872" indent="0">
              <a:lnSpc>
                <a:spcPct val="1100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&amp;14 and numbers 1,3,5,9,11,13 don’t have common factors </a:t>
            </a:r>
            <a:br>
              <a:rPr lang="en-US" sz="3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Therefore, </a:t>
            </a:r>
            <a:r>
              <a:rPr lang="en-US" sz="3000" dirty="0">
                <a:solidFill>
                  <a:srgbClr val="000000"/>
                </a:solidFill>
                <a:effectLst/>
                <a:latin typeface="Symbol" panose="05050102010706020507" pitchFamily="18" charset="2"/>
                <a:ea typeface="Times New Roman" panose="02020603050405020304" pitchFamily="18" charset="0"/>
                <a:cs typeface="Symbol" panose="05050102010706020507" pitchFamily="18" charset="2"/>
              </a:rPr>
              <a:t>F(14) </a:t>
            </a:r>
            <a:r>
              <a:rPr lang="en-US" sz="3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 6</a:t>
            </a:r>
          </a:p>
          <a:p>
            <a:pPr marL="118872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40089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EA0FCC4-6EB4-4A4A-1AFA-F69745BE3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088E189B-5185-591E-9782-0AB8325064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Evaluate: </a:t>
            </a:r>
            <a:r>
              <a:rPr lang="en-US" sz="3600" dirty="0">
                <a:solidFill>
                  <a:srgbClr val="000000"/>
                </a:solidFill>
                <a:effectLst/>
                <a:latin typeface="Symbol" panose="05050102010706020507" pitchFamily="18" charset="2"/>
                <a:ea typeface="Times New Roman" panose="02020603050405020304" pitchFamily="18" charset="0"/>
                <a:cs typeface="Symbol" panose="05050102010706020507" pitchFamily="18" charset="2"/>
              </a:rPr>
              <a:t>f(20) </a:t>
            </a:r>
            <a:r>
              <a:rPr lang="en-US" sz="3600" dirty="0" smtClean="0">
                <a:solidFill>
                  <a:srgbClr val="000000"/>
                </a:solidFill>
                <a:latin typeface="Symbol" panose="05050102010706020507" pitchFamily="18" charset="2"/>
                <a:ea typeface="Times New Roman" panose="02020603050405020304" pitchFamily="18" charset="0"/>
                <a:cs typeface="Symbol" panose="05050102010706020507" pitchFamily="18" charset="2"/>
              </a:rPr>
              <a:t> &amp; f(13) </a:t>
            </a:r>
            <a:endParaRPr lang="en-US" sz="3600" dirty="0">
              <a:solidFill>
                <a:srgbClr val="000000"/>
              </a:solidFill>
              <a:effectLst/>
              <a:latin typeface="Symbol" panose="05050102010706020507" pitchFamily="18" charset="2"/>
              <a:ea typeface="Times New Roman" panose="02020603050405020304" pitchFamily="18" charset="0"/>
              <a:cs typeface="Symbol" panose="05050102010706020507" pitchFamily="18" charset="2"/>
            </a:endParaRPr>
          </a:p>
          <a:p>
            <a:r>
              <a:rPr lang="en-US" sz="3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sz="36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prove </a:t>
            </a:r>
            <a:r>
              <a:rPr lang="en-US" sz="3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Euler’s theorem.</a:t>
            </a:r>
            <a:endParaRPr lang="en-US" sz="5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52451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E1938F0-AD2D-C78A-4534-6004E7272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AE407D21-7F9B-5BBE-4773-BE58367BE6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119FEE6E-3753-E27E-4BC3-C2B5DA04DE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2514600"/>
            <a:ext cx="5032319" cy="3661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5830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Primitive roots</a:t>
            </a:r>
          </a:p>
        </p:txBody>
      </p:sp>
      <p:pic>
        <p:nvPicPr>
          <p:cNvPr id="4" name="Content Placeholder 3" descr="rsa24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52400" y="2209800"/>
            <a:ext cx="8762999" cy="2743200"/>
          </a:xfrm>
        </p:spPr>
      </p:pic>
      <p:cxnSp>
        <p:nvCxnSpPr>
          <p:cNvPr id="6" name="Straight Connector 5"/>
          <p:cNvCxnSpPr/>
          <p:nvPr/>
        </p:nvCxnSpPr>
        <p:spPr>
          <a:xfrm>
            <a:off x="3429000" y="2589212"/>
            <a:ext cx="5638800" cy="1588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228600" y="3048000"/>
            <a:ext cx="8610600" cy="1588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152400" y="3505200"/>
            <a:ext cx="3657600" cy="1588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2286000" y="4191000"/>
            <a:ext cx="3810000" cy="1588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228600" y="4876800"/>
            <a:ext cx="8534400" cy="1588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Calculating Primitive roots (TU 2072)</a:t>
            </a:r>
          </a:p>
        </p:txBody>
      </p:sp>
      <p:pic>
        <p:nvPicPr>
          <p:cNvPr id="4" name="Content Placeholder 3" descr="IMG_20170518_232205_HDR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676400" y="1524001"/>
            <a:ext cx="5257800" cy="4876800"/>
          </a:xfrm>
        </p:spPr>
      </p:pic>
      <p:sp>
        <p:nvSpPr>
          <p:cNvPr id="5" name="TextBox 4"/>
          <p:cNvSpPr txBox="1"/>
          <p:nvPr/>
        </p:nvSpPr>
        <p:spPr>
          <a:xfrm>
            <a:off x="7162800" y="2438400"/>
            <a:ext cx="16764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Since, all the values are unique. 3 is a primitive root of 7.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Is 2 primitive root of 13?</a:t>
            </a:r>
          </a:p>
          <a:p>
            <a:r>
              <a:rPr lang="en-US" dirty="0" smtClean="0"/>
              <a:t>Is 4 primitive root of 7?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more example</a:t>
            </a:r>
          </a:p>
        </p:txBody>
      </p:sp>
      <p:pic>
        <p:nvPicPr>
          <p:cNvPr id="4" name="Content Placeholder 3" descr="IMG_20170518_232220_HDR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447800" y="1524000"/>
            <a:ext cx="6248399" cy="5029199"/>
          </a:xfr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RSA Algorithm</a:t>
            </a:r>
          </a:p>
        </p:txBody>
      </p:sp>
      <p:pic>
        <p:nvPicPr>
          <p:cNvPr id="4" name="Content Placeholder 3" descr="rsa1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533400" y="2133600"/>
            <a:ext cx="8153400" cy="3886200"/>
          </a:xfrm>
        </p:spPr>
      </p:pic>
      <p:cxnSp>
        <p:nvCxnSpPr>
          <p:cNvPr id="6" name="Straight Connector 5"/>
          <p:cNvCxnSpPr/>
          <p:nvPr/>
        </p:nvCxnSpPr>
        <p:spPr>
          <a:xfrm>
            <a:off x="4267200" y="2895600"/>
            <a:ext cx="4267200" cy="1588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609600" y="3276600"/>
            <a:ext cx="2590800" cy="1588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4343400" y="2895600"/>
            <a:ext cx="4191000" cy="1588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5029200" y="3884612"/>
            <a:ext cx="2209800" cy="1588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rsa2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533400" y="2286001"/>
            <a:ext cx="7924799" cy="2590800"/>
          </a:xfr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Generation</a:t>
            </a:r>
          </a:p>
        </p:txBody>
      </p:sp>
      <p:pic>
        <p:nvPicPr>
          <p:cNvPr id="4" name="Content Placeholder 3" descr="rsa3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762000" y="1981200"/>
            <a:ext cx="7543799" cy="4267200"/>
          </a:xfr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 hacker or thief </a:t>
            </a:r>
            <a:r>
              <a:rPr lang="en-US" dirty="0">
                <a:solidFill>
                  <a:srgbClr val="FF0000"/>
                </a:solidFill>
              </a:rPr>
              <a:t>attempting to crack a 400-digit encryption code </a:t>
            </a:r>
            <a:r>
              <a:rPr lang="en-US" dirty="0"/>
              <a:t>that obscures your </a:t>
            </a:r>
            <a:r>
              <a:rPr lang="en-US" dirty="0">
                <a:solidFill>
                  <a:srgbClr val="FF0000"/>
                </a:solidFill>
              </a:rPr>
              <a:t>credit card details</a:t>
            </a:r>
            <a:r>
              <a:rPr lang="en-US" dirty="0"/>
              <a:t>, with a </a:t>
            </a:r>
            <a:r>
              <a:rPr lang="en-US" dirty="0">
                <a:solidFill>
                  <a:srgbClr val="FF0000"/>
                </a:solidFill>
              </a:rPr>
              <a:t>computer that tests 1 million combinations per second</a:t>
            </a:r>
            <a:r>
              <a:rPr lang="en-US" dirty="0"/>
              <a:t>, would </a:t>
            </a:r>
            <a:r>
              <a:rPr lang="en-US" dirty="0">
                <a:solidFill>
                  <a:srgbClr val="FF0000"/>
                </a:solidFill>
              </a:rPr>
              <a:t>take around 10 raised to the power 194 seconds</a:t>
            </a:r>
            <a:r>
              <a:rPr lang="en-US" dirty="0"/>
              <a:t> to accomplish the feat. </a:t>
            </a:r>
          </a:p>
          <a:p>
            <a:r>
              <a:rPr lang="en-US" dirty="0"/>
              <a:t>The </a:t>
            </a:r>
            <a:r>
              <a:rPr lang="en-US" dirty="0">
                <a:solidFill>
                  <a:srgbClr val="FF0000"/>
                </a:solidFill>
              </a:rPr>
              <a:t>Universe is 10 raised to the power 18 seconds old</a:t>
            </a:r>
            <a:r>
              <a:rPr lang="en-US" dirty="0"/>
              <a:t>.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Encryption</a:t>
            </a:r>
          </a:p>
        </p:txBody>
      </p:sp>
      <p:pic>
        <p:nvPicPr>
          <p:cNvPr id="4" name="Content Placeholder 3" descr="rsa4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609600" y="2209800"/>
            <a:ext cx="8001000" cy="2895600"/>
          </a:xfrm>
        </p:spPr>
      </p:pic>
      <p:sp>
        <p:nvSpPr>
          <p:cNvPr id="5" name="TextBox 4"/>
          <p:cNvSpPr txBox="1"/>
          <p:nvPr/>
        </p:nvSpPr>
        <p:spPr>
          <a:xfrm>
            <a:off x="990600" y="5181600"/>
            <a:ext cx="6781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>
                <a:solidFill>
                  <a:srgbClr val="FF0000"/>
                </a:solidFill>
              </a:rPr>
              <a:t>*Note:  don’t choose too small primes like p=2 &amp; q=3, as it gives product &lt; 26 which will not accommodate all the alphabets while decrypting. (since, we have to perform mod n while decrypting)</a:t>
            </a:r>
            <a:endParaRPr lang="en-US" i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Decryption</a:t>
            </a:r>
          </a:p>
        </p:txBody>
      </p:sp>
      <p:pic>
        <p:nvPicPr>
          <p:cNvPr id="4" name="Content Placeholder 3" descr="rsa5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533400" y="2057400"/>
            <a:ext cx="8153400" cy="3200399"/>
          </a:xfr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Worked Out Example</a:t>
            </a:r>
          </a:p>
        </p:txBody>
      </p:sp>
      <p:pic>
        <p:nvPicPr>
          <p:cNvPr id="4" name="Content Placeholder 3" descr="rsa6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304800" y="1752600"/>
            <a:ext cx="8382000" cy="838200"/>
          </a:xfrm>
        </p:spPr>
      </p:pic>
      <p:pic>
        <p:nvPicPr>
          <p:cNvPr id="5" name="Picture 4" descr="rsa7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81000" y="2624024"/>
            <a:ext cx="8458200" cy="240517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38200" y="5638800"/>
            <a:ext cx="7924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This gives Public key (</a:t>
            </a:r>
            <a:r>
              <a:rPr lang="en-US" sz="2400" b="1" dirty="0" err="1"/>
              <a:t>e,n</a:t>
            </a:r>
            <a:r>
              <a:rPr lang="en-US" sz="2400" b="1" dirty="0"/>
              <a:t>) i.e. (7,187) and Private key (</a:t>
            </a:r>
            <a:r>
              <a:rPr lang="en-US" sz="2400" b="1" dirty="0" err="1"/>
              <a:t>d,n</a:t>
            </a:r>
            <a:r>
              <a:rPr lang="en-US" sz="2400" b="1" dirty="0"/>
              <a:t>) i.e. (23, 187)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Calculating Multiplicative inverse using EXTENDED EUCLIDEAN ALGORITHM</a:t>
            </a:r>
          </a:p>
        </p:txBody>
      </p:sp>
      <p:pic>
        <p:nvPicPr>
          <p:cNvPr id="4" name="Content Placeholder 3" descr="IMG_20170518_215436_HDR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066800" y="1447801"/>
            <a:ext cx="6477000" cy="5410200"/>
          </a:xfr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more example using EEA</a:t>
            </a:r>
          </a:p>
        </p:txBody>
      </p:sp>
      <p:pic>
        <p:nvPicPr>
          <p:cNvPr id="4" name="Content Placeholder 3" descr="IMG_20170518_215509_HDR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524000" y="1447800"/>
            <a:ext cx="5562599" cy="5410199"/>
          </a:xfr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W.O.E Encryption</a:t>
            </a:r>
          </a:p>
        </p:txBody>
      </p:sp>
      <p:pic>
        <p:nvPicPr>
          <p:cNvPr id="4" name="Content Placeholder 3" descr="rsa8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566178" y="1828800"/>
            <a:ext cx="8011644" cy="3962400"/>
          </a:xfr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W.O.E Decryption</a:t>
            </a:r>
          </a:p>
        </p:txBody>
      </p:sp>
      <p:pic>
        <p:nvPicPr>
          <p:cNvPr id="4" name="Content Placeholder 3" descr="rsa9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381001" y="1981200"/>
            <a:ext cx="8534400" cy="3886199"/>
          </a:xfr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 smtClean="0"/>
              <a:t>Example 1:</a:t>
            </a:r>
          </a:p>
          <a:p>
            <a:r>
              <a:rPr lang="en-US" dirty="0" smtClean="0"/>
              <a:t>This example shows how we can </a:t>
            </a:r>
            <a:r>
              <a:rPr lang="en-US" dirty="0" smtClean="0">
                <a:solidFill>
                  <a:srgbClr val="FF0000"/>
                </a:solidFill>
              </a:rPr>
              <a:t>encrypt plaintext 9 using the RSA public-key encryption algorithm</a:t>
            </a:r>
            <a:r>
              <a:rPr lang="en-US" dirty="0" smtClean="0"/>
              <a:t>. 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This example uses prime numbers 7 and 11 </a:t>
            </a:r>
            <a:r>
              <a:rPr lang="en-US" dirty="0" smtClean="0"/>
              <a:t>to generate the public and private keys.</a:t>
            </a:r>
          </a:p>
          <a:p>
            <a:pPr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75191"/>
            <a:ext cx="8229600" cy="4854209"/>
          </a:xfrm>
        </p:spPr>
        <p:txBody>
          <a:bodyPr/>
          <a:lstStyle/>
          <a:p>
            <a:pPr>
              <a:buNone/>
            </a:pPr>
            <a:r>
              <a:rPr lang="en-US" b="1" dirty="0" smtClean="0"/>
              <a:t>Step 1:</a:t>
            </a:r>
            <a:r>
              <a:rPr lang="en-US" dirty="0" smtClean="0">
                <a:solidFill>
                  <a:srgbClr val="FF0000"/>
                </a:solidFill>
              </a:rPr>
              <a:t> Select two </a:t>
            </a:r>
            <a:r>
              <a:rPr lang="en-US" dirty="0" smtClean="0"/>
              <a:t>large</a:t>
            </a:r>
            <a:r>
              <a:rPr lang="en-US" dirty="0" smtClean="0">
                <a:solidFill>
                  <a:srgbClr val="FF0000"/>
                </a:solidFill>
              </a:rPr>
              <a:t> prime numbers</a:t>
            </a:r>
            <a:r>
              <a:rPr lang="en-US" dirty="0" smtClean="0"/>
              <a:t>, p, and </a:t>
            </a:r>
            <a:r>
              <a:rPr lang="en-US" b="1" dirty="0" smtClean="0"/>
              <a:t>q</a:t>
            </a:r>
            <a:r>
              <a:rPr lang="en-US" dirty="0" smtClean="0"/>
              <a:t>. Here,</a:t>
            </a:r>
          </a:p>
          <a:p>
            <a:pPr>
              <a:buNone/>
            </a:pPr>
            <a:r>
              <a:rPr lang="en-US" dirty="0" smtClean="0"/>
              <a:t>				</a:t>
            </a:r>
            <a:r>
              <a:rPr lang="en-US" dirty="0" smtClean="0">
                <a:solidFill>
                  <a:srgbClr val="FF0000"/>
                </a:solidFill>
              </a:rPr>
              <a:t>p = 7</a:t>
            </a:r>
          </a:p>
          <a:p>
            <a:pPr>
              <a:buNone/>
            </a:pPr>
            <a:r>
              <a:rPr lang="en-US" dirty="0" smtClean="0">
                <a:solidFill>
                  <a:srgbClr val="FF0000"/>
                </a:solidFill>
              </a:rPr>
              <a:t>				q = 11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b="1" dirty="0" smtClean="0"/>
              <a:t>Step 2:</a:t>
            </a:r>
            <a:r>
              <a:rPr lang="en-US" dirty="0" smtClean="0"/>
              <a:t> Multiply these numbers to find </a:t>
            </a:r>
            <a:r>
              <a:rPr lang="en-US" b="1" dirty="0" smtClean="0"/>
              <a:t>n = p x q</a:t>
            </a:r>
          </a:p>
          <a:p>
            <a:pPr>
              <a:buNone/>
            </a:pPr>
            <a:r>
              <a:rPr lang="en-US" b="1" dirty="0" smtClean="0"/>
              <a:t>			</a:t>
            </a:r>
            <a:r>
              <a:rPr lang="en-US" b="1" dirty="0" smtClean="0">
                <a:solidFill>
                  <a:srgbClr val="FF0000"/>
                </a:solidFill>
              </a:rPr>
              <a:t>n = p x q</a:t>
            </a:r>
            <a:endParaRPr lang="en-US" dirty="0" smtClean="0">
              <a:solidFill>
                <a:srgbClr val="FF0000"/>
              </a:solidFill>
            </a:endParaRPr>
          </a:p>
          <a:p>
            <a:pPr>
              <a:buNone/>
            </a:pPr>
            <a:r>
              <a:rPr lang="en-US" dirty="0" smtClean="0"/>
              <a:t>			n = 7 x 11</a:t>
            </a:r>
          </a:p>
          <a:p>
            <a:pPr>
              <a:buNone/>
            </a:pPr>
            <a:r>
              <a:rPr lang="en-US" dirty="0" smtClean="0"/>
              <a:t>			n = 77</a:t>
            </a:r>
          </a:p>
          <a:p>
            <a:pPr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Step 3:</a:t>
            </a:r>
            <a:r>
              <a:rPr lang="en-US" dirty="0" smtClean="0"/>
              <a:t> </a:t>
            </a:r>
            <a:r>
              <a:rPr lang="en-US" dirty="0" smtClean="0">
                <a:solidFill>
                  <a:srgbClr val="FF0000"/>
                </a:solidFill>
              </a:rPr>
              <a:t>calculate </a:t>
            </a:r>
            <a:r>
              <a:rPr lang="en-US" b="1" dirty="0" smtClean="0">
                <a:solidFill>
                  <a:srgbClr val="FF0000"/>
                </a:solidFill>
              </a:rPr>
              <a:t>φ (n) = (p - 1) x (q-1)</a:t>
            </a:r>
          </a:p>
          <a:p>
            <a:pPr>
              <a:buNone/>
            </a:pPr>
            <a:r>
              <a:rPr lang="en-US" dirty="0" smtClean="0"/>
              <a:t>		</a:t>
            </a:r>
            <a:r>
              <a:rPr lang="en-US" dirty="0" smtClean="0">
                <a:solidFill>
                  <a:srgbClr val="FF0000"/>
                </a:solidFill>
              </a:rPr>
              <a:t>φ (n) = (7 - 1) x (11 - 1)</a:t>
            </a:r>
          </a:p>
          <a:p>
            <a:pPr>
              <a:buNone/>
            </a:pPr>
            <a:r>
              <a:rPr lang="en-US" dirty="0" smtClean="0">
                <a:solidFill>
                  <a:srgbClr val="FF0000"/>
                </a:solidFill>
              </a:rPr>
              <a:t>		φ (n) = 6 x 10</a:t>
            </a:r>
          </a:p>
          <a:p>
            <a:pPr>
              <a:buNone/>
            </a:pPr>
            <a:r>
              <a:rPr lang="en-US" dirty="0" smtClean="0">
                <a:solidFill>
                  <a:srgbClr val="FF0000"/>
                </a:solidFill>
              </a:rPr>
              <a:t>		φ (n) = 60</a:t>
            </a:r>
          </a:p>
          <a:p>
            <a:pPr>
              <a:buFont typeface="Arial" pitchFamily="34" charset="0"/>
              <a:buChar char="•"/>
            </a:pPr>
            <a:r>
              <a:rPr lang="en-US" b="1" dirty="0" smtClean="0"/>
              <a:t>Step 4:</a:t>
            </a:r>
            <a:r>
              <a:rPr lang="en-US" dirty="0" smtClean="0"/>
              <a:t> </a:t>
            </a:r>
            <a:r>
              <a:rPr lang="en-US" dirty="0" smtClean="0">
                <a:solidFill>
                  <a:srgbClr val="FF0000"/>
                </a:solidFill>
              </a:rPr>
              <a:t>Choose a number </a:t>
            </a:r>
            <a:r>
              <a:rPr lang="en-US" b="1" dirty="0" smtClean="0">
                <a:solidFill>
                  <a:srgbClr val="FF0000"/>
                </a:solidFill>
              </a:rPr>
              <a:t>e</a:t>
            </a:r>
            <a:r>
              <a:rPr lang="en-US" dirty="0" smtClean="0">
                <a:solidFill>
                  <a:srgbClr val="FF0000"/>
                </a:solidFill>
              </a:rPr>
              <a:t> less that </a:t>
            </a:r>
            <a:r>
              <a:rPr lang="en-US" b="1" dirty="0" smtClean="0">
                <a:solidFill>
                  <a:srgbClr val="FF0000"/>
                </a:solidFill>
              </a:rPr>
              <a:t>n</a:t>
            </a:r>
            <a:r>
              <a:rPr lang="en-US" dirty="0" smtClean="0">
                <a:solidFill>
                  <a:srgbClr val="FF0000"/>
                </a:solidFill>
              </a:rPr>
              <a:t>, such that n is relatively prime</a:t>
            </a:r>
            <a:r>
              <a:rPr lang="en-US" dirty="0" smtClean="0"/>
              <a:t> to </a:t>
            </a:r>
            <a:r>
              <a:rPr lang="en-US" b="1" dirty="0" smtClean="0"/>
              <a:t>(p - 1) x (q -1)</a:t>
            </a:r>
            <a:endParaRPr lang="en-US" dirty="0" smtClean="0"/>
          </a:p>
          <a:p>
            <a:pPr>
              <a:buNone/>
            </a:pPr>
            <a:endParaRPr lang="en-US" dirty="0" smtClean="0"/>
          </a:p>
          <a:p>
            <a:r>
              <a:rPr lang="en-US" dirty="0" smtClean="0">
                <a:solidFill>
                  <a:srgbClr val="FF0000"/>
                </a:solidFill>
              </a:rPr>
              <a:t>Let us </a:t>
            </a:r>
            <a:r>
              <a:rPr lang="en-US" dirty="0" smtClean="0"/>
              <a:t>now</a:t>
            </a:r>
            <a:r>
              <a:rPr lang="en-US" dirty="0" smtClean="0">
                <a:solidFill>
                  <a:srgbClr val="FF0000"/>
                </a:solidFill>
              </a:rPr>
              <a:t> choose </a:t>
            </a:r>
            <a:r>
              <a:rPr lang="en-US" dirty="0" smtClean="0"/>
              <a:t>relative prime </a:t>
            </a:r>
            <a:r>
              <a:rPr lang="en-US" dirty="0" smtClean="0">
                <a:solidFill>
                  <a:srgbClr val="FF0000"/>
                </a:solidFill>
              </a:rPr>
              <a:t>e</a:t>
            </a:r>
            <a:r>
              <a:rPr lang="en-US" dirty="0" smtClean="0"/>
              <a:t> of 60 </a:t>
            </a:r>
            <a:r>
              <a:rPr lang="en-US" dirty="0" smtClean="0">
                <a:solidFill>
                  <a:srgbClr val="FF0000"/>
                </a:solidFill>
              </a:rPr>
              <a:t>as 7</a:t>
            </a:r>
            <a:r>
              <a:rPr lang="en-US" dirty="0" smtClean="0"/>
              <a:t>.</a:t>
            </a:r>
          </a:p>
          <a:p>
            <a:r>
              <a:rPr lang="en-US" dirty="0" smtClean="0"/>
              <a:t>Thus </a:t>
            </a:r>
            <a:r>
              <a:rPr lang="en-US" dirty="0" smtClean="0">
                <a:solidFill>
                  <a:srgbClr val="FF0000"/>
                </a:solidFill>
              </a:rPr>
              <a:t>the public key is &lt;e, n&gt; = (7, 77)</a:t>
            </a:r>
          </a:p>
          <a:p>
            <a:pPr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Let’s say that C is a product of two prime numbers P and Q. </a:t>
            </a:r>
          </a:p>
          <a:p>
            <a:r>
              <a:rPr lang="en-US" dirty="0"/>
              <a:t>While encrypting, say, your credit card details, the number C is used to generate the “public” key. </a:t>
            </a:r>
          </a:p>
          <a:p>
            <a:r>
              <a:rPr lang="en-US" dirty="0"/>
              <a:t>This key, as its name suggests, is available to the public, meaning that it can be intercepted and read by anyone in the network. </a:t>
            </a:r>
          </a:p>
          <a:p>
            <a:r>
              <a:rPr lang="en-US" dirty="0">
                <a:solidFill>
                  <a:srgbClr val="FF0000"/>
                </a:solidFill>
              </a:rPr>
              <a:t>Banks are known to use public keys that are 617 digits long to secure your private transactions.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 smtClean="0"/>
              <a:t>Step 5:</a:t>
            </a:r>
            <a:r>
              <a:rPr lang="en-US" dirty="0" smtClean="0"/>
              <a:t> </a:t>
            </a:r>
            <a:r>
              <a:rPr lang="en-US" dirty="0" smtClean="0">
                <a:solidFill>
                  <a:srgbClr val="FF0000"/>
                </a:solidFill>
              </a:rPr>
              <a:t>The private key is &lt;d, n&gt;. To determine the private key, we use the following</a:t>
            </a:r>
            <a:r>
              <a:rPr lang="en-US" dirty="0" smtClean="0"/>
              <a:t>:</a:t>
            </a:r>
            <a:br>
              <a:rPr lang="en-US" dirty="0" smtClean="0"/>
            </a:br>
            <a:endParaRPr lang="en-US" dirty="0" smtClean="0"/>
          </a:p>
          <a:p>
            <a:pPr>
              <a:buNone/>
            </a:pPr>
            <a:r>
              <a:rPr lang="en-US" dirty="0" smtClean="0">
                <a:solidFill>
                  <a:srgbClr val="FF0000"/>
                </a:solidFill>
              </a:rPr>
              <a:t>7d mod 60 = 1</a:t>
            </a:r>
            <a:r>
              <a:rPr lang="en-US" dirty="0" smtClean="0"/>
              <a:t>, which gives </a:t>
            </a:r>
            <a:r>
              <a:rPr lang="en-US" dirty="0" smtClean="0">
                <a:solidFill>
                  <a:srgbClr val="FF0000"/>
                </a:solidFill>
              </a:rPr>
              <a:t>d = 43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>
                <a:solidFill>
                  <a:srgbClr val="FF0000"/>
                </a:solidFill>
              </a:rPr>
              <a:t>The private key is &lt;d, n&gt; = (43, 77)</a:t>
            </a:r>
          </a:p>
          <a:p>
            <a:pPr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 smtClean="0">
                <a:solidFill>
                  <a:srgbClr val="FF0000"/>
                </a:solidFill>
              </a:rPr>
              <a:t>Encryption</a:t>
            </a:r>
          </a:p>
          <a:p>
            <a:r>
              <a:rPr lang="en-US" b="1" dirty="0" smtClean="0"/>
              <a:t>Step 6:</a:t>
            </a:r>
            <a:r>
              <a:rPr lang="en-US" dirty="0" smtClean="0"/>
              <a:t> A plaintext message </a:t>
            </a:r>
            <a:r>
              <a:rPr lang="en-US" b="1" dirty="0" smtClean="0"/>
              <a:t>m</a:t>
            </a:r>
            <a:r>
              <a:rPr lang="en-US" dirty="0" smtClean="0"/>
              <a:t> is encrypted using public key &lt;e, n&gt;. </a:t>
            </a:r>
          </a:p>
          <a:p>
            <a:endParaRPr lang="en-US" dirty="0" smtClean="0"/>
          </a:p>
          <a:p>
            <a:pPr>
              <a:buNone/>
            </a:pPr>
            <a:r>
              <a:rPr lang="en-US" dirty="0" smtClean="0"/>
              <a:t>		</a:t>
            </a:r>
            <a:r>
              <a:rPr lang="en-US" b="1" dirty="0" smtClean="0">
                <a:solidFill>
                  <a:srgbClr val="FF0000"/>
                </a:solidFill>
              </a:rPr>
              <a:t>C = m</a:t>
            </a:r>
            <a:r>
              <a:rPr lang="en-US" b="1" baseline="30000" dirty="0" smtClean="0">
                <a:solidFill>
                  <a:srgbClr val="FF0000"/>
                </a:solidFill>
              </a:rPr>
              <a:t>e</a:t>
            </a:r>
            <a:r>
              <a:rPr lang="en-US" b="1" dirty="0" smtClean="0">
                <a:solidFill>
                  <a:srgbClr val="FF0000"/>
                </a:solidFill>
              </a:rPr>
              <a:t> mod n</a:t>
            </a:r>
            <a:endParaRPr lang="en-US" dirty="0" smtClean="0">
              <a:solidFill>
                <a:srgbClr val="FF0000"/>
              </a:solidFill>
            </a:endParaRPr>
          </a:p>
          <a:p>
            <a:pPr>
              <a:buNone/>
            </a:pPr>
            <a:r>
              <a:rPr lang="en-US" dirty="0" smtClean="0">
                <a:solidFill>
                  <a:srgbClr val="FF0000"/>
                </a:solidFill>
              </a:rPr>
              <a:t>		C = 9</a:t>
            </a:r>
            <a:r>
              <a:rPr lang="en-US" baseline="30000" dirty="0" smtClean="0">
                <a:solidFill>
                  <a:srgbClr val="FF0000"/>
                </a:solidFill>
              </a:rPr>
              <a:t>7</a:t>
            </a:r>
            <a:r>
              <a:rPr lang="en-US" dirty="0" smtClean="0">
                <a:solidFill>
                  <a:srgbClr val="FF0000"/>
                </a:solidFill>
              </a:rPr>
              <a:t> mod 77</a:t>
            </a:r>
          </a:p>
          <a:p>
            <a:pPr>
              <a:buNone/>
            </a:pPr>
            <a:r>
              <a:rPr lang="en-US" dirty="0" smtClean="0">
                <a:solidFill>
                  <a:srgbClr val="FF0000"/>
                </a:solidFill>
              </a:rPr>
              <a:t>		C = 37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 err="1" smtClean="0">
                <a:solidFill>
                  <a:srgbClr val="FF0000"/>
                </a:solidFill>
              </a:rPr>
              <a:t>Dercryption</a:t>
            </a:r>
            <a:endParaRPr lang="en-US" b="1" dirty="0" smtClean="0">
              <a:solidFill>
                <a:srgbClr val="FF0000"/>
              </a:solidFill>
            </a:endParaRPr>
          </a:p>
          <a:p>
            <a:pPr>
              <a:buNone/>
            </a:pPr>
            <a:r>
              <a:rPr lang="en-US" dirty="0" smtClean="0"/>
              <a:t>A </a:t>
            </a:r>
            <a:r>
              <a:rPr lang="en-US" dirty="0" err="1" smtClean="0"/>
              <a:t>ciphertext</a:t>
            </a:r>
            <a:r>
              <a:rPr lang="en-US" dirty="0" smtClean="0"/>
              <a:t> message </a:t>
            </a:r>
            <a:r>
              <a:rPr lang="en-US" b="1" dirty="0" smtClean="0"/>
              <a:t>c</a:t>
            </a:r>
            <a:r>
              <a:rPr lang="en-US" dirty="0" smtClean="0"/>
              <a:t> is decrypted using private key &lt;d, n&gt;. </a:t>
            </a:r>
          </a:p>
          <a:p>
            <a:pPr>
              <a:buNone/>
            </a:pPr>
            <a:endParaRPr lang="en-US" b="1" dirty="0" smtClean="0"/>
          </a:p>
          <a:p>
            <a:pPr>
              <a:buNone/>
            </a:pPr>
            <a:r>
              <a:rPr lang="en-US" b="1" dirty="0" smtClean="0"/>
              <a:t>		</a:t>
            </a:r>
            <a:r>
              <a:rPr lang="en-US" b="1" dirty="0" smtClean="0">
                <a:solidFill>
                  <a:srgbClr val="FF0000"/>
                </a:solidFill>
              </a:rPr>
              <a:t>m = </a:t>
            </a:r>
            <a:r>
              <a:rPr lang="en-US" b="1" dirty="0" err="1" smtClean="0">
                <a:solidFill>
                  <a:srgbClr val="FF0000"/>
                </a:solidFill>
              </a:rPr>
              <a:t>c</a:t>
            </a:r>
            <a:r>
              <a:rPr lang="en-US" b="1" baseline="30000" dirty="0" err="1" smtClean="0">
                <a:solidFill>
                  <a:srgbClr val="FF0000"/>
                </a:solidFill>
              </a:rPr>
              <a:t>d</a:t>
            </a:r>
            <a:r>
              <a:rPr lang="en-US" b="1" dirty="0" smtClean="0">
                <a:solidFill>
                  <a:srgbClr val="FF0000"/>
                </a:solidFill>
              </a:rPr>
              <a:t> mod n</a:t>
            </a:r>
            <a:endParaRPr lang="en-US" dirty="0" smtClean="0">
              <a:solidFill>
                <a:srgbClr val="FF0000"/>
              </a:solidFill>
            </a:endParaRPr>
          </a:p>
          <a:p>
            <a:pPr>
              <a:buNone/>
            </a:pPr>
            <a:r>
              <a:rPr lang="en-US" dirty="0" smtClean="0">
                <a:solidFill>
                  <a:srgbClr val="FF0000"/>
                </a:solidFill>
              </a:rPr>
              <a:t>		m = 37</a:t>
            </a:r>
            <a:r>
              <a:rPr lang="en-US" baseline="30000" dirty="0" smtClean="0">
                <a:solidFill>
                  <a:srgbClr val="FF0000"/>
                </a:solidFill>
              </a:rPr>
              <a:t>43</a:t>
            </a:r>
            <a:r>
              <a:rPr lang="en-US" dirty="0" smtClean="0">
                <a:solidFill>
                  <a:srgbClr val="FF0000"/>
                </a:solidFill>
              </a:rPr>
              <a:t> mod 77</a:t>
            </a:r>
          </a:p>
          <a:p>
            <a:pPr>
              <a:buNone/>
            </a:pPr>
            <a:r>
              <a:rPr lang="en-US" dirty="0" smtClean="0">
                <a:solidFill>
                  <a:srgbClr val="FF0000"/>
                </a:solidFill>
              </a:rPr>
              <a:t>		m = 9</a:t>
            </a:r>
          </a:p>
          <a:p>
            <a:pPr>
              <a:buNone/>
            </a:pPr>
            <a:endParaRPr lang="en-US" b="1" dirty="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Worked Out Example (TU </a:t>
            </a:r>
            <a:r>
              <a:rPr lang="en-US" dirty="0"/>
              <a:t>2072)</a:t>
            </a:r>
          </a:p>
        </p:txBody>
      </p:sp>
      <p:pic>
        <p:nvPicPr>
          <p:cNvPr id="4" name="Content Placeholder 3" descr="RSA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581025" y="2819400"/>
            <a:ext cx="7981950" cy="1725612"/>
          </a:xfr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Solution Plain Text Encryption (TU 2072)</a:t>
            </a:r>
          </a:p>
        </p:txBody>
      </p:sp>
      <p:pic>
        <p:nvPicPr>
          <p:cNvPr id="4" name="Content Placeholder 3" descr="IMG_20170518_225439_HDR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905000" y="1524000"/>
            <a:ext cx="5257800" cy="5333999"/>
          </a:xfr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Plain Text Decryption</a:t>
            </a:r>
          </a:p>
        </p:txBody>
      </p:sp>
      <p:pic>
        <p:nvPicPr>
          <p:cNvPr id="4" name="Content Placeholder 3" descr="IMG_20170518_225503_HDR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905000" y="1524001"/>
            <a:ext cx="4953000" cy="5181600"/>
          </a:xfr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???TU 2078</a:t>
            </a:r>
            <a:endParaRPr lang="en-US" dirty="0"/>
          </a:p>
        </p:txBody>
      </p:sp>
      <p:pic>
        <p:nvPicPr>
          <p:cNvPr id="4" name="Content Placeholder 3" descr="Untitled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254" y="3505200"/>
            <a:ext cx="8887346" cy="1371600"/>
          </a:xfr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rsa10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518546" y="1752601"/>
            <a:ext cx="8244454" cy="3468846"/>
          </a:xfrm>
        </p:spPr>
      </p:pic>
      <p:cxnSp>
        <p:nvCxnSpPr>
          <p:cNvPr id="7" name="Straight Connector 6"/>
          <p:cNvCxnSpPr/>
          <p:nvPr/>
        </p:nvCxnSpPr>
        <p:spPr>
          <a:xfrm>
            <a:off x="1219200" y="2362200"/>
            <a:ext cx="7315200" cy="1588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762000" y="2743200"/>
            <a:ext cx="5181600" cy="1588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8305800" y="4343400"/>
            <a:ext cx="304800" cy="1588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685800" y="4724400"/>
            <a:ext cx="7924800" cy="1588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685800" y="5105400"/>
            <a:ext cx="4876800" cy="1588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Diffie</a:t>
            </a:r>
            <a:r>
              <a:rPr lang="en-US" dirty="0"/>
              <a:t>-Hellman Key Exchange Algorithm</a:t>
            </a:r>
          </a:p>
        </p:txBody>
      </p:sp>
      <p:pic>
        <p:nvPicPr>
          <p:cNvPr id="4" name="Content Placeholder 3" descr="rsa11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4267200"/>
            <a:ext cx="8839200" cy="1530418"/>
          </a:xfrm>
        </p:spPr>
      </p:pic>
      <p:sp>
        <p:nvSpPr>
          <p:cNvPr id="5" name="Rectangle 4"/>
          <p:cNvSpPr/>
          <p:nvPr/>
        </p:nvSpPr>
        <p:spPr>
          <a:xfrm>
            <a:off x="228600" y="1828800"/>
            <a:ext cx="85344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The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Diffie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–Hellman (DH) Algorithm is </a:t>
            </a:r>
            <a:r>
              <a:rPr lang="en-US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 key-exchange protocol that enables two parties communicating over public channel to establish a mutual secret without it being transmitted over the Internet</a:t>
            </a:r>
            <a:r>
              <a:rPr lang="en-US" dirty="0" smtClean="0">
                <a:solidFill>
                  <a:srgbClr val="FF0000"/>
                </a:solidFill>
                <a:latin typeface="Times"/>
              </a:rPr>
              <a:t>.</a:t>
            </a:r>
            <a:endParaRPr lang="en-US" dirty="0">
              <a:solidFill>
                <a:srgbClr val="FF0000"/>
              </a:solidFill>
              <a:latin typeface="Times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Elements of D-H Algorithm</a:t>
            </a:r>
          </a:p>
        </p:txBody>
      </p:sp>
      <p:pic>
        <p:nvPicPr>
          <p:cNvPr id="4" name="Content Placeholder 3" descr="rsa12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28601" y="2209800"/>
            <a:ext cx="8763000" cy="2787777"/>
          </a:xfr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fontAlgn="base"/>
            <a:r>
              <a:rPr lang="en-US" dirty="0">
                <a:solidFill>
                  <a:srgbClr val="FF0000"/>
                </a:solidFill>
              </a:rPr>
              <a:t>The private key constitutes the two prime numbers P and Q</a:t>
            </a:r>
            <a:r>
              <a:rPr lang="en-US" dirty="0"/>
              <a:t>, which were multiplied to produce C, the public key. </a:t>
            </a:r>
          </a:p>
          <a:p>
            <a:pPr fontAlgn="base"/>
            <a:r>
              <a:rPr lang="en-US" dirty="0">
                <a:solidFill>
                  <a:srgbClr val="FF0000"/>
                </a:solidFill>
              </a:rPr>
              <a:t>Without their knowledge</a:t>
            </a:r>
            <a:r>
              <a:rPr lang="en-US">
                <a:solidFill>
                  <a:srgbClr val="FF0000"/>
                </a:solidFill>
              </a:rPr>
              <a:t>, </a:t>
            </a:r>
            <a:r>
              <a:rPr lang="en-US" smtClean="0">
                <a:solidFill>
                  <a:srgbClr val="FF0000"/>
                </a:solidFill>
              </a:rPr>
              <a:t>someone, </a:t>
            </a:r>
            <a:r>
              <a:rPr lang="en-US" dirty="0">
                <a:solidFill>
                  <a:srgbClr val="FF0000"/>
                </a:solidFill>
              </a:rPr>
              <a:t>to peek in, must factorize C, which could take thousands of years </a:t>
            </a:r>
            <a:r>
              <a:rPr lang="en-US" dirty="0"/>
              <a:t>if the numbers are hundreds of digits long. </a:t>
            </a:r>
          </a:p>
          <a:p>
            <a:pPr fontAlgn="base"/>
            <a:r>
              <a:rPr lang="en-US" dirty="0"/>
              <a:t>There are a </a:t>
            </a:r>
            <a:r>
              <a:rPr lang="en-US" i="1" dirty="0"/>
              <a:t>lot </a:t>
            </a:r>
            <a:r>
              <a:rPr lang="en-US" dirty="0"/>
              <a:t>of </a:t>
            </a:r>
            <a:r>
              <a:rPr lang="en-US" i="1" dirty="0"/>
              <a:t>huge </a:t>
            </a:r>
            <a:r>
              <a:rPr lang="en-US" dirty="0"/>
              <a:t>prime numbers.</a:t>
            </a:r>
          </a:p>
          <a:p>
            <a:pPr fontAlgn="base"/>
            <a:r>
              <a:rPr lang="en-US" dirty="0"/>
              <a:t>The largest found prime number is 2 raised to the power 43,112,609 subtracted by 1 whose </a:t>
            </a:r>
            <a:r>
              <a:rPr lang="en-US" dirty="0" err="1"/>
              <a:t>primality</a:t>
            </a:r>
            <a:r>
              <a:rPr lang="en-US" dirty="0"/>
              <a:t> was verified by a computer. 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Generation</a:t>
            </a:r>
          </a:p>
        </p:txBody>
      </p:sp>
      <p:pic>
        <p:nvPicPr>
          <p:cNvPr id="4" name="Content Placeholder 3" descr="rsa13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381000" y="1905000"/>
            <a:ext cx="8458200" cy="4571999"/>
          </a:xfr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rsa14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304800" y="1752600"/>
            <a:ext cx="8610600" cy="4724399"/>
          </a:xfr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key exchange</a:t>
            </a:r>
          </a:p>
        </p:txBody>
      </p:sp>
      <p:pic>
        <p:nvPicPr>
          <p:cNvPr id="4" name="Content Placeholder 3" descr="rsa15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28600" y="1905000"/>
            <a:ext cx="8610600" cy="3886199"/>
          </a:xfr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Exchange Process</a:t>
            </a:r>
          </a:p>
        </p:txBody>
      </p:sp>
      <p:pic>
        <p:nvPicPr>
          <p:cNvPr id="4" name="Content Placeholder 3" descr="rsa16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1752600"/>
            <a:ext cx="9144000" cy="4648199"/>
          </a:xfr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(TU 2069)</a:t>
            </a:r>
          </a:p>
        </p:txBody>
      </p:sp>
      <p:pic>
        <p:nvPicPr>
          <p:cNvPr id="4" name="Content Placeholder 3" descr="diffie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57200" y="2286000"/>
            <a:ext cx="8229600" cy="2526532"/>
          </a:xfr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Probable Attack</a:t>
            </a:r>
          </a:p>
        </p:txBody>
      </p:sp>
      <p:pic>
        <p:nvPicPr>
          <p:cNvPr id="4" name="Content Placeholder 3" descr="rsa17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1752600"/>
            <a:ext cx="9144000" cy="1143000"/>
          </a:xfrm>
        </p:spPr>
      </p:pic>
      <p:pic>
        <p:nvPicPr>
          <p:cNvPr id="5" name="Picture 4" descr="rsa18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3276600"/>
            <a:ext cx="8991600" cy="3200400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8077200" y="3810000"/>
            <a:ext cx="914400" cy="1588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0" y="4191000"/>
            <a:ext cx="685800" cy="1588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Exchange Protocols</a:t>
            </a:r>
          </a:p>
        </p:txBody>
      </p:sp>
      <p:pic>
        <p:nvPicPr>
          <p:cNvPr id="4" name="Content Placeholder 3" descr="rsa19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28600" y="1752600"/>
            <a:ext cx="8686799" cy="3657600"/>
          </a:xfr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 In the Middle Attack</a:t>
            </a:r>
          </a:p>
        </p:txBody>
      </p:sp>
      <p:pic>
        <p:nvPicPr>
          <p:cNvPr id="4" name="Content Placeholder 3" descr="rsa20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52400" y="1752600"/>
            <a:ext cx="8839199" cy="3083029"/>
          </a:xfrm>
        </p:spPr>
      </p:pic>
      <p:cxnSp>
        <p:nvCxnSpPr>
          <p:cNvPr id="5" name="Straight Connector 4"/>
          <p:cNvCxnSpPr/>
          <p:nvPr/>
        </p:nvCxnSpPr>
        <p:spPr>
          <a:xfrm>
            <a:off x="762000" y="4191000"/>
            <a:ext cx="8153400" cy="1588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685800" y="4800600"/>
            <a:ext cx="7467600" cy="1588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rsa21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28600" y="1828800"/>
            <a:ext cx="8610599" cy="3810000"/>
          </a:xfrm>
        </p:spPr>
      </p:pic>
      <p:cxnSp>
        <p:nvCxnSpPr>
          <p:cNvPr id="5" name="Straight Connector 4"/>
          <p:cNvCxnSpPr/>
          <p:nvPr/>
        </p:nvCxnSpPr>
        <p:spPr>
          <a:xfrm>
            <a:off x="533400" y="2362200"/>
            <a:ext cx="2819400" cy="1588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609600" y="2819400"/>
            <a:ext cx="8153400" cy="1588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533400" y="3200400"/>
            <a:ext cx="2438400" cy="1588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533400" y="3733800"/>
            <a:ext cx="5715000" cy="1588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533400" y="4191000"/>
            <a:ext cx="2895600" cy="1588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609600" y="4724400"/>
            <a:ext cx="8153400" cy="1588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33400" y="5105400"/>
            <a:ext cx="2362200" cy="1588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33400" y="5638800"/>
            <a:ext cx="5867400" cy="1588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rsa22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1752600"/>
            <a:ext cx="8915400" cy="4038600"/>
          </a:xfrm>
        </p:spPr>
      </p:pic>
      <p:cxnSp>
        <p:nvCxnSpPr>
          <p:cNvPr id="5" name="Straight Connector 4"/>
          <p:cNvCxnSpPr/>
          <p:nvPr/>
        </p:nvCxnSpPr>
        <p:spPr>
          <a:xfrm>
            <a:off x="609600" y="3733800"/>
            <a:ext cx="3657600" cy="1588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685800" y="4267200"/>
            <a:ext cx="6705600" cy="1588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dirty="0"/>
              <a:t>If you were to write this number on an A4-size paper, it would take you a total of 4376 papers, yes, a tremendously thick stack of </a:t>
            </a:r>
            <a:r>
              <a:rPr lang="en-US" i="1" dirty="0"/>
              <a:t>4,376 papers</a:t>
            </a:r>
            <a:r>
              <a:rPr lang="en-US" dirty="0"/>
              <a:t>, to complete the sequence.</a:t>
            </a:r>
          </a:p>
          <a:p>
            <a:pPr fontAlgn="base"/>
            <a:r>
              <a:rPr lang="en-US" dirty="0"/>
              <a:t>Lastly, factorization is </a:t>
            </a:r>
            <a:r>
              <a:rPr lang="en-US" dirty="0">
                <a:solidFill>
                  <a:srgbClr val="FF0000"/>
                </a:solidFill>
              </a:rPr>
              <a:t>not impossible; it can be done</a:t>
            </a:r>
            <a:r>
              <a:rPr lang="en-US" dirty="0"/>
              <a:t>. </a:t>
            </a:r>
          </a:p>
          <a:p>
            <a:pPr fontAlgn="base"/>
            <a:r>
              <a:rPr lang="en-US" dirty="0"/>
              <a:t>It is </a:t>
            </a:r>
            <a:r>
              <a:rPr lang="en-US" dirty="0">
                <a:solidFill>
                  <a:srgbClr val="FF0000"/>
                </a:solidFill>
              </a:rPr>
              <a:t>just exorbitantly time-consuming</a:t>
            </a:r>
            <a:r>
              <a:rPr lang="en-US" dirty="0"/>
              <a:t>.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rsa23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28600" y="2362200"/>
            <a:ext cx="8610600" cy="2133600"/>
          </a:xfrm>
        </p:spPr>
      </p:pic>
      <p:cxnSp>
        <p:nvCxnSpPr>
          <p:cNvPr id="5" name="Straight Connector 4"/>
          <p:cNvCxnSpPr/>
          <p:nvPr/>
        </p:nvCxnSpPr>
        <p:spPr>
          <a:xfrm>
            <a:off x="838200" y="2971800"/>
            <a:ext cx="7924800" cy="1588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228600" y="3657600"/>
            <a:ext cx="3124200" cy="1588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5257800" y="3733800"/>
            <a:ext cx="3581400" cy="1588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228600" y="4419600"/>
            <a:ext cx="4572000" cy="1588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>
              <a:buNone/>
            </a:pPr>
            <a:endParaRPr lang="en-US" sz="7200" b="1"/>
          </a:p>
          <a:p>
            <a:pPr algn="ctr">
              <a:buNone/>
            </a:pPr>
            <a:r>
              <a:rPr lang="en-US" sz="7200" b="1"/>
              <a:t>End </a:t>
            </a:r>
            <a:r>
              <a:rPr lang="en-US" sz="7200" b="1" dirty="0"/>
              <a:t>of Unit ‘3’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rgbClr val="FF0000"/>
                </a:solidFill>
              </a:rPr>
              <a:t>largest numbers a computer </a:t>
            </a:r>
            <a:r>
              <a:rPr lang="en-US" dirty="0"/>
              <a:t>drudgingly </a:t>
            </a:r>
            <a:r>
              <a:rPr lang="en-US" dirty="0">
                <a:solidFill>
                  <a:srgbClr val="FF0000"/>
                </a:solidFill>
              </a:rPr>
              <a:t>factorized</a:t>
            </a:r>
            <a:r>
              <a:rPr lang="en-US" dirty="0"/>
              <a:t> into their primes </a:t>
            </a:r>
            <a:r>
              <a:rPr lang="en-US" dirty="0">
                <a:solidFill>
                  <a:srgbClr val="FF0000"/>
                </a:solidFill>
              </a:rPr>
              <a:t>were, 2 raised to the power 512</a:t>
            </a:r>
            <a:r>
              <a:rPr lang="en-US" dirty="0"/>
              <a:t> and recently, </a:t>
            </a:r>
            <a:r>
              <a:rPr lang="en-US" dirty="0">
                <a:solidFill>
                  <a:srgbClr val="FF0000"/>
                </a:solidFill>
              </a:rPr>
              <a:t>2 raised to the power 768-digit long</a:t>
            </a:r>
            <a:r>
              <a:rPr lang="en-US" dirty="0"/>
              <a:t>. </a:t>
            </a:r>
          </a:p>
          <a:p>
            <a:r>
              <a:rPr lang="en-US" dirty="0">
                <a:solidFill>
                  <a:srgbClr val="FF0000"/>
                </a:solidFill>
              </a:rPr>
              <a:t>Messages are encrypted by 2 raised to the power 1024-digit long public keys</a:t>
            </a:r>
            <a:r>
              <a:rPr lang="en-US" dirty="0"/>
              <a:t>, some even by a </a:t>
            </a:r>
            <a:r>
              <a:rPr lang="en-US" dirty="0">
                <a:solidFill>
                  <a:srgbClr val="0070C0"/>
                </a:solidFill>
              </a:rPr>
              <a:t>2 raised to the power 2048-digit long </a:t>
            </a:r>
            <a:r>
              <a:rPr lang="en-US" dirty="0"/>
              <a:t>public key.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for </a:t>
            </a:r>
            <a:r>
              <a:rPr lang="en-US" dirty="0" err="1"/>
              <a:t>Primality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5333999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b="1" dirty="0"/>
              <a:t>Fermat’s Theorem </a:t>
            </a:r>
          </a:p>
          <a:p>
            <a:pPr>
              <a:buNone/>
            </a:pPr>
            <a:r>
              <a:rPr lang="en-US" dirty="0">
                <a:solidFill>
                  <a:srgbClr val="FF0000"/>
                </a:solidFill>
              </a:rPr>
              <a:t>Fermat's theorem states</a:t>
            </a:r>
            <a:r>
              <a:rPr lang="en-US" dirty="0"/>
              <a:t> the following: </a:t>
            </a:r>
          </a:p>
          <a:p>
            <a:r>
              <a:rPr lang="en-US" dirty="0">
                <a:solidFill>
                  <a:srgbClr val="FF0000"/>
                </a:solidFill>
              </a:rPr>
              <a:t>If p is prime and a is a positive integer not divisible by p, then 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		</a:t>
            </a:r>
            <a:r>
              <a:rPr lang="en-US" sz="4000" dirty="0">
                <a:solidFill>
                  <a:srgbClr val="FF0000"/>
                </a:solidFill>
              </a:rPr>
              <a:t>a</a:t>
            </a:r>
            <a:r>
              <a:rPr lang="en-US" sz="4000" baseline="30000" dirty="0">
                <a:solidFill>
                  <a:srgbClr val="FF0000"/>
                </a:solidFill>
              </a:rPr>
              <a:t>p-1</a:t>
            </a:r>
            <a:r>
              <a:rPr lang="en-US" sz="4000" dirty="0">
                <a:solidFill>
                  <a:srgbClr val="FF0000"/>
                </a:solidFill>
              </a:rPr>
              <a:t>=1 (mod p)</a:t>
            </a:r>
            <a:r>
              <a:rPr lang="en-US" dirty="0">
                <a:solidFill>
                  <a:srgbClr val="FF0000"/>
                </a:solidFill>
              </a:rPr>
              <a:t> 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(here a and p are relatively prime) </a:t>
            </a:r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Alternative form </a:t>
            </a:r>
            <a:r>
              <a:rPr lang="en-US" dirty="0"/>
              <a:t>of </a:t>
            </a:r>
            <a:r>
              <a:rPr lang="en-US" dirty="0" err="1"/>
              <a:t>fermat</a:t>
            </a:r>
            <a:r>
              <a:rPr lang="en-US" dirty="0"/>
              <a:t> theorem is: </a:t>
            </a:r>
            <a:br>
              <a:rPr lang="en-US" dirty="0"/>
            </a:br>
            <a:r>
              <a:rPr lang="en-US" dirty="0"/>
              <a:t>		</a:t>
            </a:r>
            <a:r>
              <a:rPr lang="en-US" sz="4000" dirty="0" err="1">
                <a:solidFill>
                  <a:srgbClr val="FF0000"/>
                </a:solidFill>
              </a:rPr>
              <a:t>a</a:t>
            </a:r>
            <a:r>
              <a:rPr lang="en-US" sz="4000" baseline="30000" dirty="0" err="1">
                <a:solidFill>
                  <a:srgbClr val="FF0000"/>
                </a:solidFill>
              </a:rPr>
              <a:t>p</a:t>
            </a:r>
            <a:r>
              <a:rPr lang="en-US" sz="4000" dirty="0">
                <a:solidFill>
                  <a:srgbClr val="FF0000"/>
                </a:solidFill>
              </a:rPr>
              <a:t>=a(mod p)</a:t>
            </a:r>
            <a:endParaRPr 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odule">
  <a:themeElements>
    <a:clrScheme name="Module">
      <a:dk1>
        <a:sysClr val="windowText" lastClr="000000"/>
      </a:dk1>
      <a:lt1>
        <a:sysClr val="window" lastClr="FFFFFF"/>
      </a:lt1>
      <a:dk2>
        <a:srgbClr val="5A6378"/>
      </a:dk2>
      <a:lt2>
        <a:srgbClr val="D4D4D6"/>
      </a:lt2>
      <a:accent1>
        <a:srgbClr val="F0AD00"/>
      </a:accent1>
      <a:accent2>
        <a:srgbClr val="60B5CC"/>
      </a:accent2>
      <a:accent3>
        <a:srgbClr val="E66C7D"/>
      </a:accent3>
      <a:accent4>
        <a:srgbClr val="6BB76D"/>
      </a:accent4>
      <a:accent5>
        <a:srgbClr val="E88651"/>
      </a:accent5>
      <a:accent6>
        <a:srgbClr val="C64847"/>
      </a:accent6>
      <a:hlink>
        <a:srgbClr val="168BBA"/>
      </a:hlink>
      <a:folHlink>
        <a:srgbClr val="680000"/>
      </a:folHlink>
    </a:clrScheme>
    <a:fontScheme name="Module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Modul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7500"/>
                <a:satMod val="137000"/>
              </a:schemeClr>
            </a:gs>
            <a:gs pos="55000">
              <a:schemeClr val="phClr">
                <a:shade val="69000"/>
                <a:satMod val="137000"/>
              </a:schemeClr>
            </a:gs>
            <a:gs pos="100000">
              <a:schemeClr val="phClr">
                <a:shade val="98000"/>
                <a:satMod val="137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300000"/>
              </a:schemeClr>
            </a:gs>
            <a:gs pos="12000">
              <a:schemeClr val="phClr">
                <a:tint val="48000"/>
                <a:satMod val="300000"/>
              </a:schemeClr>
            </a:gs>
            <a:gs pos="20000">
              <a:schemeClr val="phClr">
                <a:tint val="49000"/>
                <a:satMod val="30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10000" t="-25000" r="10000" b="125000"/>
          </a:path>
        </a:gradFill>
        <a:blipFill>
          <a:blip xmlns:r="http://schemas.openxmlformats.org/officeDocument/2006/relationships" r:embed="rId1">
            <a:duotone>
              <a:schemeClr val="phClr">
                <a:shade val="75000"/>
                <a:satMod val="105000"/>
              </a:schemeClr>
              <a:schemeClr val="phClr">
                <a:tint val="95000"/>
                <a:satMod val="105000"/>
              </a:schemeClr>
            </a:duotone>
          </a:blip>
          <a:tile tx="0" ty="0" sx="38000" sy="38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Module</Template>
  <TotalTime>1280</TotalTime>
  <Words>799</Words>
  <Application>Microsoft Office PowerPoint</Application>
  <PresentationFormat>On-screen Show (4:3)</PresentationFormat>
  <Paragraphs>165</Paragraphs>
  <Slides>71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82" baseType="lpstr">
      <vt:lpstr>Arial</vt:lpstr>
      <vt:lpstr>Calibri</vt:lpstr>
      <vt:lpstr>Corbel</vt:lpstr>
      <vt:lpstr>Courier</vt:lpstr>
      <vt:lpstr>Symbol</vt:lpstr>
      <vt:lpstr>Times</vt:lpstr>
      <vt:lpstr>Times New Roman</vt:lpstr>
      <vt:lpstr>Wingdings</vt:lpstr>
      <vt:lpstr>Wingdings 2</vt:lpstr>
      <vt:lpstr>Wingdings 3</vt:lpstr>
      <vt:lpstr>Module</vt:lpstr>
      <vt:lpstr>Cryptography Unit 3 ‘Asymmetric Cipher’ </vt:lpstr>
      <vt:lpstr>PowerPoint Presentation</vt:lpstr>
      <vt:lpstr>Application: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Testing for Primality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Primitive roots</vt:lpstr>
      <vt:lpstr>Calculating Primitive roots (TU 2072)</vt:lpstr>
      <vt:lpstr>PowerPoint Presentation</vt:lpstr>
      <vt:lpstr>One more example</vt:lpstr>
      <vt:lpstr>RSA Algorithm</vt:lpstr>
      <vt:lpstr>PowerPoint Presentation</vt:lpstr>
      <vt:lpstr>Key Generation</vt:lpstr>
      <vt:lpstr>Encryption</vt:lpstr>
      <vt:lpstr>Decryption</vt:lpstr>
      <vt:lpstr>Worked Out Example</vt:lpstr>
      <vt:lpstr>Calculating Multiplicative inverse using EXTENDED EUCLIDEAN ALGORITHM</vt:lpstr>
      <vt:lpstr>One more example using EEA</vt:lpstr>
      <vt:lpstr>W.O.E Encryption</vt:lpstr>
      <vt:lpstr>W.O.E Decryption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Worked Out Example (TU 2072)</vt:lpstr>
      <vt:lpstr>Solution Plain Text Encryption (TU 2072)</vt:lpstr>
      <vt:lpstr>Plain Text Decryption</vt:lpstr>
      <vt:lpstr>???TU 2078</vt:lpstr>
      <vt:lpstr>PowerPoint Presentation</vt:lpstr>
      <vt:lpstr>Diffie-Hellman Key Exchange Algorithm</vt:lpstr>
      <vt:lpstr>Elements of D-H Algorithm</vt:lpstr>
      <vt:lpstr>Key Generation</vt:lpstr>
      <vt:lpstr>PowerPoint Presentation</vt:lpstr>
      <vt:lpstr>Example of key exchange</vt:lpstr>
      <vt:lpstr>Key Exchange Process</vt:lpstr>
      <vt:lpstr>(TU 2069)</vt:lpstr>
      <vt:lpstr>Probable Attack</vt:lpstr>
      <vt:lpstr>Key Exchange Protocols</vt:lpstr>
      <vt:lpstr>Man In the Middle Attack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Unit 4 ‘Public Key Cryptography’</dc:title>
  <dc:creator>Avi</dc:creator>
  <cp:lastModifiedBy>Abhishek-PC</cp:lastModifiedBy>
  <cp:revision>141</cp:revision>
  <dcterms:created xsi:type="dcterms:W3CDTF">2017-05-18T15:32:03Z</dcterms:created>
  <dcterms:modified xsi:type="dcterms:W3CDTF">2024-06-20T10:17:49Z</dcterms:modified>
</cp:coreProperties>
</file>